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handoutMasterIdLst>
    <p:handoutMasterId r:id="rId21"/>
  </p:handoutMasterIdLst>
  <p:sldIdLst>
    <p:sldId id="300" r:id="rId2"/>
    <p:sldId id="296" r:id="rId3"/>
    <p:sldId id="259" r:id="rId4"/>
    <p:sldId id="341" r:id="rId5"/>
    <p:sldId id="258" r:id="rId6"/>
    <p:sldId id="262" r:id="rId7"/>
    <p:sldId id="337" r:id="rId8"/>
    <p:sldId id="331" r:id="rId9"/>
    <p:sldId id="336" r:id="rId10"/>
    <p:sldId id="348" r:id="rId11"/>
    <p:sldId id="349" r:id="rId12"/>
    <p:sldId id="350" r:id="rId13"/>
    <p:sldId id="328" r:id="rId14"/>
    <p:sldId id="334" r:id="rId15"/>
    <p:sldId id="340" r:id="rId16"/>
    <p:sldId id="351" r:id="rId17"/>
    <p:sldId id="344" r:id="rId18"/>
    <p:sldId id="347" r:id="rId19"/>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4" autoAdjust="0"/>
    <p:restoredTop sz="86322" autoAdjust="0"/>
  </p:normalViewPr>
  <p:slideViewPr>
    <p:cSldViewPr>
      <p:cViewPr varScale="1">
        <p:scale>
          <a:sx n="97" d="100"/>
          <a:sy n="97" d="100"/>
        </p:scale>
        <p:origin x="992"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78"/>
    </p:cViewPr>
  </p:sorterViewPr>
  <p:notesViewPr>
    <p:cSldViewPr>
      <p:cViewPr varScale="1">
        <p:scale>
          <a:sx n="49" d="100"/>
          <a:sy n="49" d="100"/>
        </p:scale>
        <p:origin x="-1638" y="-108"/>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3978539" y="0"/>
            <a:ext cx="3043344" cy="465455"/>
          </a:xfrm>
          <a:prstGeom prst="rect">
            <a:avLst/>
          </a:prstGeom>
        </p:spPr>
        <p:txBody>
          <a:bodyPr vert="horz" lIns="93287" tIns="46643" rIns="93287" bIns="46643" rtlCol="0"/>
          <a:lstStyle>
            <a:lvl1pPr algn="r">
              <a:defRPr sz="1300"/>
            </a:lvl1pPr>
          </a:lstStyle>
          <a:p>
            <a:pPr>
              <a:defRPr/>
            </a:pPr>
            <a:fld id="{FA583C7A-ABD3-4E93-887D-169BEDB0E15A}" type="datetimeFigureOut">
              <a:rPr lang="en-US"/>
              <a:pPr>
                <a:defRPr/>
              </a:pPr>
              <a:t>10/28/21</a:t>
            </a:fld>
            <a:endParaRPr lang="en-US" dirty="0"/>
          </a:p>
        </p:txBody>
      </p:sp>
      <p:sp>
        <p:nvSpPr>
          <p:cNvPr id="5" name="Slide Number Placeholder 4"/>
          <p:cNvSpPr>
            <a:spLocks noGrp="1"/>
          </p:cNvSpPr>
          <p:nvPr>
            <p:ph type="sldNum" sz="quarter" idx="3"/>
          </p:nvPr>
        </p:nvSpPr>
        <p:spPr>
          <a:xfrm>
            <a:off x="3978539" y="8841491"/>
            <a:ext cx="3043344" cy="465455"/>
          </a:xfrm>
          <a:prstGeom prst="rect">
            <a:avLst/>
          </a:prstGeom>
        </p:spPr>
        <p:txBody>
          <a:bodyPr vert="horz" lIns="93287" tIns="46643" rIns="93287" bIns="46643" rtlCol="0" anchor="b"/>
          <a:lstStyle>
            <a:lvl1pPr algn="r">
              <a:defRPr sz="1300"/>
            </a:lvl1pPr>
          </a:lstStyle>
          <a:p>
            <a:pPr>
              <a:defRPr/>
            </a:pPr>
            <a:fld id="{7C3881E7-C574-4C86-A93E-EDDDF34EF54C}" type="slidenum">
              <a:rPr lang="en-US"/>
              <a:pPr>
                <a:defRPr/>
              </a:pPr>
              <a:t>‹#›</a:t>
            </a:fld>
            <a:endParaRPr lang="en-US" dirty="0"/>
          </a:p>
        </p:txBody>
      </p:sp>
    </p:spTree>
    <p:extLst>
      <p:ext uri="{BB962C8B-B14F-4D97-AF65-F5344CB8AC3E}">
        <p14:creationId xmlns:p14="http://schemas.microsoft.com/office/powerpoint/2010/main" val="338989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3043344" cy="465455"/>
          </a:xfrm>
          <a:prstGeom prst="rect">
            <a:avLst/>
          </a:prstGeom>
        </p:spPr>
        <p:txBody>
          <a:bodyPr vert="horz" lIns="93287" tIns="46643" rIns="93287" bIns="46643" rtlCol="0"/>
          <a:lstStyle>
            <a:lvl1pPr algn="l">
              <a:defRPr sz="1300"/>
            </a:lvl1pPr>
          </a:lstStyle>
          <a:p>
            <a:endParaRPr lang="en-US" dirty="0"/>
          </a:p>
        </p:txBody>
      </p:sp>
      <p:sp>
        <p:nvSpPr>
          <p:cNvPr id="3" name="Date Placeholder 2"/>
          <p:cNvSpPr>
            <a:spLocks noGrp="1"/>
          </p:cNvSpPr>
          <p:nvPr>
            <p:ph type="dt" idx="1"/>
          </p:nvPr>
        </p:nvSpPr>
        <p:spPr>
          <a:xfrm>
            <a:off x="3978539" y="0"/>
            <a:ext cx="3043344" cy="465455"/>
          </a:xfrm>
          <a:prstGeom prst="rect">
            <a:avLst/>
          </a:prstGeom>
        </p:spPr>
        <p:txBody>
          <a:bodyPr vert="horz" lIns="93287" tIns="46643" rIns="93287" bIns="46643" rtlCol="0"/>
          <a:lstStyle>
            <a:lvl1pPr algn="r">
              <a:defRPr sz="1300"/>
            </a:lvl1pPr>
          </a:lstStyle>
          <a:p>
            <a:fld id="{F09AD0FE-1FE6-48B7-8BCA-5E2E26EA8503}" type="datetimeFigureOut">
              <a:rPr lang="en-US" smtClean="0"/>
              <a:pPr/>
              <a:t>10/28/21</a:t>
            </a:fld>
            <a:endParaRPr lang="en-US" dirty="0"/>
          </a:p>
        </p:txBody>
      </p:sp>
      <p:sp>
        <p:nvSpPr>
          <p:cNvPr id="4" name="Slide Image Placeholder 3"/>
          <p:cNvSpPr>
            <a:spLocks noGrp="1" noRot="1" noChangeAspect="1"/>
          </p:cNvSpPr>
          <p:nvPr>
            <p:ph type="sldImg" idx="2"/>
          </p:nvPr>
        </p:nvSpPr>
        <p:spPr>
          <a:xfrm>
            <a:off x="1185863" y="698500"/>
            <a:ext cx="4652962" cy="3490913"/>
          </a:xfrm>
          <a:prstGeom prst="rect">
            <a:avLst/>
          </a:prstGeom>
          <a:noFill/>
          <a:ln w="12700">
            <a:solidFill>
              <a:prstClr val="black"/>
            </a:solidFill>
          </a:ln>
        </p:spPr>
        <p:txBody>
          <a:bodyPr vert="horz" lIns="93287" tIns="46643" rIns="93287" bIns="46643"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287" tIns="46643" rIns="93287" bIns="4664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4" y="8841491"/>
            <a:ext cx="3043344" cy="465455"/>
          </a:xfrm>
          <a:prstGeom prst="rect">
            <a:avLst/>
          </a:prstGeom>
        </p:spPr>
        <p:txBody>
          <a:bodyPr vert="horz" lIns="93287" tIns="46643" rIns="93287" bIns="46643"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8539" y="8841491"/>
            <a:ext cx="3043344" cy="465455"/>
          </a:xfrm>
          <a:prstGeom prst="rect">
            <a:avLst/>
          </a:prstGeom>
        </p:spPr>
        <p:txBody>
          <a:bodyPr vert="horz" lIns="93287" tIns="46643" rIns="93287" bIns="46643" rtlCol="0" anchor="b"/>
          <a:lstStyle>
            <a:lvl1pPr algn="r">
              <a:defRPr sz="1300"/>
            </a:lvl1pPr>
          </a:lstStyle>
          <a:p>
            <a:fld id="{3A7EB75B-6746-4655-995B-AB47C7FF98C1}" type="slidenum">
              <a:rPr lang="en-US" smtClean="0"/>
              <a:pPr/>
              <a:t>‹#›</a:t>
            </a:fld>
            <a:endParaRPr lang="en-US" dirty="0"/>
          </a:p>
        </p:txBody>
      </p:sp>
    </p:spTree>
    <p:extLst>
      <p:ext uri="{BB962C8B-B14F-4D97-AF65-F5344CB8AC3E}">
        <p14:creationId xmlns:p14="http://schemas.microsoft.com/office/powerpoint/2010/main" val="333731713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7EB75B-6746-4655-995B-AB47C7FF98C1}" type="slidenum">
              <a:rPr lang="en-US" smtClean="0"/>
              <a:pPr/>
              <a:t>4</a:t>
            </a:fld>
            <a:endParaRPr lang="en-US" dirty="0"/>
          </a:p>
        </p:txBody>
      </p:sp>
    </p:spTree>
    <p:extLst>
      <p:ext uri="{BB962C8B-B14F-4D97-AF65-F5344CB8AC3E}">
        <p14:creationId xmlns:p14="http://schemas.microsoft.com/office/powerpoint/2010/main" val="794250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A7EB75B-6746-4655-995B-AB47C7FF98C1}" type="slidenum">
              <a:rPr lang="en-US" smtClean="0"/>
              <a:pPr/>
              <a:t>5</a:t>
            </a:fld>
            <a:endParaRPr lang="en-US" dirty="0"/>
          </a:p>
        </p:txBody>
      </p:sp>
    </p:spTree>
    <p:extLst>
      <p:ext uri="{BB962C8B-B14F-4D97-AF65-F5344CB8AC3E}">
        <p14:creationId xmlns:p14="http://schemas.microsoft.com/office/powerpoint/2010/main" val="16777886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7EB75B-6746-4655-995B-AB47C7FF98C1}" type="slidenum">
              <a:rPr lang="en-US" smtClean="0"/>
              <a:pPr/>
              <a:t>7</a:t>
            </a:fld>
            <a:endParaRPr lang="en-US" dirty="0"/>
          </a:p>
        </p:txBody>
      </p:sp>
    </p:spTree>
    <p:extLst>
      <p:ext uri="{BB962C8B-B14F-4D97-AF65-F5344CB8AC3E}">
        <p14:creationId xmlns:p14="http://schemas.microsoft.com/office/powerpoint/2010/main" val="518301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7EB75B-6746-4655-995B-AB47C7FF98C1}" type="slidenum">
              <a:rPr lang="en-US" smtClean="0"/>
              <a:pPr/>
              <a:t>8</a:t>
            </a:fld>
            <a:endParaRPr lang="en-US" dirty="0"/>
          </a:p>
        </p:txBody>
      </p:sp>
    </p:spTree>
    <p:extLst>
      <p:ext uri="{BB962C8B-B14F-4D97-AF65-F5344CB8AC3E}">
        <p14:creationId xmlns:p14="http://schemas.microsoft.com/office/powerpoint/2010/main" val="3372354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A7EB75B-6746-4655-995B-AB47C7FF98C1}" type="slidenum">
              <a:rPr lang="en-US" smtClean="0"/>
              <a:pPr/>
              <a:t>9</a:t>
            </a:fld>
            <a:endParaRPr lang="en-US" dirty="0"/>
          </a:p>
        </p:txBody>
      </p:sp>
    </p:spTree>
    <p:extLst>
      <p:ext uri="{BB962C8B-B14F-4D97-AF65-F5344CB8AC3E}">
        <p14:creationId xmlns:p14="http://schemas.microsoft.com/office/powerpoint/2010/main" val="12116262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7" name="Date Placeholder 6"/>
          <p:cNvSpPr>
            <a:spLocks noGrp="1"/>
          </p:cNvSpPr>
          <p:nvPr>
            <p:ph type="dt" sz="half" idx="10"/>
          </p:nvPr>
        </p:nvSpPr>
        <p:spPr/>
        <p:txBody>
          <a:bodyPr/>
          <a:lstStyle/>
          <a:p>
            <a:pPr>
              <a:defRPr/>
            </a:pPr>
            <a:fld id="{D2887200-7BA6-4564-B3AB-FB245E746680}" type="datetimeFigureOut">
              <a:rPr lang="en-US" smtClean="0"/>
              <a:pPr>
                <a:defRPr/>
              </a:pPr>
              <a:t>10/28/21</a:t>
            </a:fld>
            <a:endParaRPr lang="en-US" dirty="0"/>
          </a:p>
        </p:txBody>
      </p:sp>
      <p:sp>
        <p:nvSpPr>
          <p:cNvPr id="20" name="Footer Placeholder 19"/>
          <p:cNvSpPr>
            <a:spLocks noGrp="1"/>
          </p:cNvSpPr>
          <p:nvPr>
            <p:ph type="ftr" sz="quarter" idx="11"/>
          </p:nvPr>
        </p:nvSpPr>
        <p:spPr/>
        <p:txBody>
          <a:bodyPr/>
          <a:lstStyle/>
          <a:p>
            <a:pPr>
              <a:defRPr/>
            </a:pPr>
            <a:endParaRPr lang="en-US" dirty="0"/>
          </a:p>
        </p:txBody>
      </p:sp>
      <p:sp>
        <p:nvSpPr>
          <p:cNvPr id="10" name="Slide Number Placeholder 9"/>
          <p:cNvSpPr>
            <a:spLocks noGrp="1"/>
          </p:cNvSpPr>
          <p:nvPr>
            <p:ph type="sldNum" sz="quarter" idx="12"/>
          </p:nvPr>
        </p:nvSpPr>
        <p:spPr/>
        <p:txBody>
          <a:bodyPr/>
          <a:lstStyle/>
          <a:p>
            <a:pPr>
              <a:defRPr/>
            </a:pPr>
            <a:fld id="{E35C1ED6-DBB5-4C37-ACC3-DA0170C9B464}" type="slidenum">
              <a:rPr lang="en-US" smtClean="0"/>
              <a:pPr>
                <a:defRPr/>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pic>
        <p:nvPicPr>
          <p:cNvPr id="11" name="Picture 10" descr="DOMA Logo.JPG"/>
          <p:cNvPicPr>
            <a:picLocks noChangeAspect="1"/>
          </p:cNvPicPr>
          <p:nvPr userDrawn="1"/>
        </p:nvPicPr>
        <p:blipFill>
          <a:blip r:embed="rId2" cstate="print"/>
          <a:stretch>
            <a:fillRect/>
          </a:stretch>
        </p:blipFill>
        <p:spPr>
          <a:xfrm>
            <a:off x="1" y="6172200"/>
            <a:ext cx="2169113" cy="6858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179B55D0-2C4D-4CD3-8DA7-B2EB27B5C516}" type="datetimeFigureOut">
              <a:rPr lang="en-US" smtClean="0"/>
              <a:pPr>
                <a:defRPr/>
              </a:pPr>
              <a:t>10/28/21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4743CCA-21E0-4981-827C-6108E812E593}"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42796C74-16DF-4846-A0A2-01F16C4C65D7}" type="datetimeFigureOut">
              <a:rPr lang="en-US" smtClean="0"/>
              <a:pPr>
                <a:defRPr/>
              </a:pPr>
              <a:t>10/28/21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AB40DE4-5CD9-464F-B4A3-52134CB6C109}"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96EB946F-75F1-42F3-8F1B-8FB59D85725B}" type="datetimeFigureOut">
              <a:rPr lang="en-US" smtClean="0"/>
              <a:pPr>
                <a:defRPr/>
              </a:pPr>
              <a:t>10/28/21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6B4AF41-80B9-4558-9422-881D2D5F47ED}"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fld id="{0EDF4089-77D1-40AE-9589-555FA5BA9173}" type="datetimeFigureOut">
              <a:rPr lang="en-US" smtClean="0"/>
              <a:pPr>
                <a:defRPr/>
              </a:pPr>
              <a:t>10/28/21</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6212D4BC-C09C-42C6-B9BC-C34CCF710199}" type="slidenum">
              <a:rPr lang="en-US" smtClean="0"/>
              <a:pPr>
                <a:defRPr/>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dirty="0"/>
          </a:p>
        </p:txBody>
      </p:sp>
      <p:pic>
        <p:nvPicPr>
          <p:cNvPr id="11" name="Picture 10" descr="DOMA Logo.JPG"/>
          <p:cNvPicPr>
            <a:picLocks noChangeAspect="1"/>
          </p:cNvPicPr>
          <p:nvPr userDrawn="1"/>
        </p:nvPicPr>
        <p:blipFill>
          <a:blip r:embed="rId2" cstate="print"/>
          <a:stretch>
            <a:fillRect/>
          </a:stretch>
        </p:blipFill>
        <p:spPr>
          <a:xfrm>
            <a:off x="1" y="6172200"/>
            <a:ext cx="2169113" cy="6858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fld id="{F98D552F-5D5A-4D92-B34F-A970A3CA1BE9}" type="datetimeFigureOut">
              <a:rPr lang="en-US" smtClean="0"/>
              <a:pPr>
                <a:defRPr/>
              </a:pPr>
              <a:t>10/28/21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2C4B8814-9EF6-4AAB-9F99-03A2727F594C}"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fld id="{59AFCD22-CF7F-42CC-8F11-9C0096E162AF}" type="datetimeFigureOut">
              <a:rPr lang="en-US" smtClean="0"/>
              <a:pPr>
                <a:defRPr/>
              </a:pPr>
              <a:t>10/28/21</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ED154CB8-AA42-4F41-B7A0-064B207F12D4}"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pPr>
              <a:defRPr/>
            </a:pPr>
            <a:fld id="{91188C17-6236-47A6-AC3E-EC705ECAD806}" type="datetimeFigureOut">
              <a:rPr lang="en-US" smtClean="0"/>
              <a:pPr>
                <a:defRPr/>
              </a:pPr>
              <a:t>10/28/21</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B54D14FB-7EF3-4214-BAB0-23B2BB8DD11F}"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Date Placeholder 1"/>
          <p:cNvSpPr>
            <a:spLocks noGrp="1"/>
          </p:cNvSpPr>
          <p:nvPr>
            <p:ph type="dt" sz="half" idx="10"/>
          </p:nvPr>
        </p:nvSpPr>
        <p:spPr/>
        <p:txBody>
          <a:bodyPr/>
          <a:lstStyle/>
          <a:p>
            <a:pPr>
              <a:defRPr/>
            </a:pPr>
            <a:fld id="{63DF3119-B7C5-422E-A752-A2B979E5DD47}" type="datetimeFigureOut">
              <a:rPr lang="en-US" smtClean="0"/>
              <a:pPr>
                <a:defRPr/>
              </a:pPr>
              <a:t>10/28/21</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A7E75658-E5E2-49C9-AD98-372238FEB1CB}" type="slidenum">
              <a:rPr lang="en-US" smtClean="0"/>
              <a:pPr>
                <a:defRPr/>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7" name="Picture 6" descr="DOMA Logo.JPG"/>
          <p:cNvPicPr>
            <a:picLocks noChangeAspect="1"/>
          </p:cNvPicPr>
          <p:nvPr userDrawn="1"/>
        </p:nvPicPr>
        <p:blipFill>
          <a:blip r:embed="rId2" cstate="print"/>
          <a:stretch>
            <a:fillRect/>
          </a:stretch>
        </p:blipFill>
        <p:spPr>
          <a:xfrm>
            <a:off x="1" y="6172200"/>
            <a:ext cx="2169113" cy="6858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fld id="{077F2D23-109C-4943-9A1F-32BE3AF2BBBE}" type="datetimeFigureOut">
              <a:rPr lang="en-US" smtClean="0"/>
              <a:pPr>
                <a:defRPr/>
              </a:pPr>
              <a:t>10/28/21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F371795A-B191-47E3-A720-ED4E274F5A08}"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a:t>Click to edit Master title style</a:t>
            </a:r>
          </a:p>
        </p:txBody>
      </p:sp>
      <p:sp>
        <p:nvSpPr>
          <p:cNvPr id="5" name="Date Placeholder 4"/>
          <p:cNvSpPr>
            <a:spLocks noGrp="1"/>
          </p:cNvSpPr>
          <p:nvPr>
            <p:ph type="dt" sz="half" idx="10"/>
          </p:nvPr>
        </p:nvSpPr>
        <p:spPr/>
        <p:txBody>
          <a:bodyPr/>
          <a:lstStyle/>
          <a:p>
            <a:pPr>
              <a:defRPr/>
            </a:pPr>
            <a:fld id="{D708806E-F597-4B23-A114-6E863C4D6DA5}" type="datetimeFigureOut">
              <a:rPr lang="en-US" smtClean="0"/>
              <a:pPr>
                <a:defRPr/>
              </a:pPr>
              <a:t>10/28/21</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3B21A6B-745E-4885-ABEE-B23C0E13DF16}" type="slidenum">
              <a:rPr lang="en-US" smtClean="0"/>
              <a:pPr>
                <a:defRPr/>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dirty="0"/>
              <a:t>Click icon to add picture</a:t>
            </a:r>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pPr>
              <a:defRPr/>
            </a:pPr>
            <a:fld id="{94A75FC3-B10E-43CC-830F-D135FD7D5557}" type="datetimeFigureOut">
              <a:rPr lang="en-US" smtClean="0"/>
              <a:pPr>
                <a:defRPr/>
              </a:pPr>
              <a:t>10/28/21</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pPr>
              <a:defRPr/>
            </a:pPr>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pPr>
              <a:defRPr/>
            </a:pPr>
            <a:fld id="{E7D6865C-71AC-4C6B-A37D-2A910B882EB4}" type="slidenum">
              <a:rPr lang="en-US" smtClean="0"/>
              <a:pPr>
                <a:defRPr/>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pic>
        <p:nvPicPr>
          <p:cNvPr id="13" name="Picture 12" descr="DOMA Logo.JPG"/>
          <p:cNvPicPr>
            <a:picLocks noChangeAspect="1"/>
          </p:cNvPicPr>
          <p:nvPr userDrawn="1"/>
        </p:nvPicPr>
        <p:blipFill>
          <a:blip r:embed="rId13" cstate="print"/>
          <a:stretch>
            <a:fillRect/>
          </a:stretch>
        </p:blipFill>
        <p:spPr>
          <a:xfrm>
            <a:off x="1" y="6172200"/>
            <a:ext cx="2169113" cy="685800"/>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828800" y="0"/>
            <a:ext cx="6934200" cy="1371600"/>
          </a:xfrm>
        </p:spPr>
        <p:txBody>
          <a:bodyPr>
            <a:noAutofit/>
          </a:bodyPr>
          <a:lstStyle/>
          <a:p>
            <a:pPr algn="ctr"/>
            <a:r>
              <a:rPr lang="en-US" sz="2400" dirty="0"/>
              <a:t>    </a:t>
            </a:r>
            <a:br>
              <a:rPr lang="en-US" sz="2400" dirty="0"/>
            </a:br>
            <a:r>
              <a:rPr lang="en-US" sz="2400" dirty="0"/>
              <a:t> </a:t>
            </a:r>
            <a:br>
              <a:rPr lang="en-US" sz="2400" dirty="0">
                <a:effectLst/>
              </a:rPr>
            </a:br>
            <a:br>
              <a:rPr lang="en-US" sz="2400" dirty="0">
                <a:effectLst/>
              </a:rPr>
            </a:br>
            <a:br>
              <a:rPr lang="en-US" sz="2400" dirty="0">
                <a:effectLst/>
              </a:rPr>
            </a:br>
            <a:br>
              <a:rPr lang="en-US" sz="2400" dirty="0">
                <a:effectLst/>
              </a:rPr>
            </a:br>
            <a:br>
              <a:rPr lang="en-US" sz="2400" dirty="0">
                <a:effectLst/>
              </a:rPr>
            </a:br>
            <a:r>
              <a:rPr lang="en-US" sz="3200" b="1" dirty="0">
                <a:solidFill>
                  <a:schemeClr val="tx1"/>
                </a:solidFill>
                <a:effectLst/>
              </a:rPr>
              <a:t>Diocese of the Mid-Atlantic </a:t>
            </a:r>
            <a:br>
              <a:rPr lang="en-US" sz="3200" b="1" dirty="0">
                <a:solidFill>
                  <a:schemeClr val="tx1"/>
                </a:solidFill>
                <a:effectLst/>
              </a:rPr>
            </a:br>
            <a:r>
              <a:rPr lang="en-US" sz="3200" b="1" dirty="0">
                <a:solidFill>
                  <a:schemeClr val="tx1"/>
                </a:solidFill>
                <a:effectLst/>
              </a:rPr>
              <a:t>Child Sexual Abuse Prevention </a:t>
            </a:r>
            <a:endParaRPr lang="en-US" sz="3200" b="1" dirty="0">
              <a:solidFill>
                <a:schemeClr val="tx1"/>
              </a:solidFill>
            </a:endParaRPr>
          </a:p>
        </p:txBody>
      </p:sp>
      <p:sp>
        <p:nvSpPr>
          <p:cNvPr id="5" name="Subtitle 4"/>
          <p:cNvSpPr>
            <a:spLocks noGrp="1"/>
          </p:cNvSpPr>
          <p:nvPr>
            <p:ph type="subTitle" idx="1"/>
          </p:nvPr>
        </p:nvSpPr>
        <p:spPr>
          <a:xfrm>
            <a:off x="1432560" y="1295400"/>
            <a:ext cx="7406640" cy="4572000"/>
          </a:xfrm>
        </p:spPr>
        <p:txBody>
          <a:bodyPr/>
          <a:lstStyle/>
          <a:p>
            <a:pPr algn="ctr"/>
            <a:endParaRPr lang="en-US" sz="1000" i="1" dirty="0"/>
          </a:p>
          <a:p>
            <a:pPr algn="ctr"/>
            <a:r>
              <a:rPr lang="en-US" sz="3200" b="1" i="1" dirty="0">
                <a:solidFill>
                  <a:srgbClr val="FF0000"/>
                </a:solidFill>
              </a:rPr>
              <a:t>Train the Trainers Workshop</a:t>
            </a:r>
          </a:p>
          <a:p>
            <a:pPr algn="ctr"/>
            <a:endParaRPr lang="en-US" b="1" i="1" dirty="0"/>
          </a:p>
          <a:p>
            <a:pPr algn="ctr"/>
            <a:endParaRPr lang="en-US" b="1" i="1" dirty="0"/>
          </a:p>
          <a:p>
            <a:pPr algn="ctr"/>
            <a:endParaRPr lang="en-US" b="1" i="1" dirty="0"/>
          </a:p>
          <a:p>
            <a:pPr algn="ctr"/>
            <a:endParaRPr lang="en-US" b="1" i="1" dirty="0"/>
          </a:p>
          <a:p>
            <a:pPr algn="ctr"/>
            <a:endParaRPr lang="en-US" b="1" i="1" dirty="0"/>
          </a:p>
          <a:p>
            <a:pPr algn="ctr"/>
            <a:endParaRPr lang="en-US" b="1" i="1" dirty="0"/>
          </a:p>
          <a:p>
            <a:pPr algn="ctr"/>
            <a:r>
              <a:rPr lang="en-US" b="1" i="1" dirty="0"/>
              <a:t>Keeping God’s Name Holy and His Kids Safe</a:t>
            </a:r>
          </a:p>
        </p:txBody>
      </p:sp>
      <p:pic>
        <p:nvPicPr>
          <p:cNvPr id="6" name="Picture 5" descr="ACNA_LOGO.jpg"/>
          <p:cNvPicPr>
            <a:picLocks noChangeAspect="1"/>
          </p:cNvPicPr>
          <p:nvPr/>
        </p:nvPicPr>
        <p:blipFill>
          <a:blip r:embed="rId2" cstate="print"/>
          <a:stretch>
            <a:fillRect/>
          </a:stretch>
        </p:blipFill>
        <p:spPr>
          <a:xfrm>
            <a:off x="4038600" y="2286000"/>
            <a:ext cx="2032000" cy="2032000"/>
          </a:xfrm>
          <a:prstGeom prst="rect">
            <a:avLst/>
          </a:prstGeom>
        </p:spPr>
      </p:pic>
      <p:sp>
        <p:nvSpPr>
          <p:cNvPr id="2" name="TextBox 1">
            <a:extLst>
              <a:ext uri="{FF2B5EF4-FFF2-40B4-BE49-F238E27FC236}">
                <a16:creationId xmlns:a16="http://schemas.microsoft.com/office/drawing/2014/main" id="{4F4FB141-0A01-9243-8732-B2D5DDC90E16}"/>
              </a:ext>
            </a:extLst>
          </p:cNvPr>
          <p:cNvSpPr txBox="1"/>
          <p:nvPr/>
        </p:nvSpPr>
        <p:spPr>
          <a:xfrm>
            <a:off x="1868557" y="4267200"/>
            <a:ext cx="184731" cy="646331"/>
          </a:xfrm>
          <a:prstGeom prst="rect">
            <a:avLst/>
          </a:prstGeom>
          <a:noFill/>
        </p:spPr>
        <p:txBody>
          <a:bodyPr wrap="none" rtlCol="0">
            <a:spAutoFit/>
          </a:bodyPr>
          <a:lstStyle/>
          <a:p>
            <a:endParaRPr lang="en-US"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9E38A-82B6-6A48-AAA7-6F8B201F4305}"/>
              </a:ext>
            </a:extLst>
          </p:cNvPr>
          <p:cNvSpPr>
            <a:spLocks noGrp="1"/>
          </p:cNvSpPr>
          <p:nvPr>
            <p:ph type="title"/>
          </p:nvPr>
        </p:nvSpPr>
        <p:spPr/>
        <p:txBody>
          <a:bodyPr>
            <a:normAutofit/>
          </a:bodyPr>
          <a:lstStyle/>
          <a:p>
            <a:r>
              <a:rPr lang="en-US" sz="2800" b="1" dirty="0">
                <a:solidFill>
                  <a:schemeClr val="tx1"/>
                </a:solidFill>
              </a:rPr>
              <a:t>Awareness Agenda</a:t>
            </a:r>
          </a:p>
        </p:txBody>
      </p:sp>
      <p:sp>
        <p:nvSpPr>
          <p:cNvPr id="3" name="Content Placeholder 2">
            <a:extLst>
              <a:ext uri="{FF2B5EF4-FFF2-40B4-BE49-F238E27FC236}">
                <a16:creationId xmlns:a16="http://schemas.microsoft.com/office/drawing/2014/main" id="{1FB76408-0215-4344-8E04-68C03D4EE7AC}"/>
              </a:ext>
            </a:extLst>
          </p:cNvPr>
          <p:cNvSpPr>
            <a:spLocks noGrp="1"/>
          </p:cNvSpPr>
          <p:nvPr>
            <p:ph idx="1"/>
          </p:nvPr>
        </p:nvSpPr>
        <p:spPr/>
        <p:txBody>
          <a:bodyPr>
            <a:normAutofit/>
          </a:bodyPr>
          <a:lstStyle/>
          <a:p>
            <a:r>
              <a:rPr lang="en-US" sz="2800" dirty="0"/>
              <a:t>Opening Prayer</a:t>
            </a:r>
          </a:p>
          <a:p>
            <a:r>
              <a:rPr lang="en-US" sz="2800" dirty="0"/>
              <a:t>Introductions</a:t>
            </a:r>
          </a:p>
          <a:p>
            <a:r>
              <a:rPr lang="en-US" sz="2800" dirty="0"/>
              <a:t>Share your why</a:t>
            </a:r>
          </a:p>
          <a:p>
            <a:r>
              <a:rPr lang="en-US" sz="2800" dirty="0"/>
              <a:t>Work your way through PowerPoint using stories, newspaper articles, video clip, etc.</a:t>
            </a:r>
          </a:p>
          <a:p>
            <a:r>
              <a:rPr lang="en-US" sz="2800" dirty="0"/>
              <a:t>Take  5-10 minute break</a:t>
            </a:r>
          </a:p>
        </p:txBody>
      </p:sp>
    </p:spTree>
    <p:extLst>
      <p:ext uri="{BB962C8B-B14F-4D97-AF65-F5344CB8AC3E}">
        <p14:creationId xmlns:p14="http://schemas.microsoft.com/office/powerpoint/2010/main" val="4263502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9D3BB-3DCC-F941-AF12-EF26D9A6F269}"/>
              </a:ext>
            </a:extLst>
          </p:cNvPr>
          <p:cNvSpPr>
            <a:spLocks noGrp="1"/>
          </p:cNvSpPr>
          <p:nvPr>
            <p:ph type="title"/>
          </p:nvPr>
        </p:nvSpPr>
        <p:spPr>
          <a:xfrm>
            <a:off x="1600200" y="274638"/>
            <a:ext cx="7333488" cy="411162"/>
          </a:xfrm>
        </p:spPr>
        <p:txBody>
          <a:bodyPr>
            <a:noAutofit/>
          </a:bodyPr>
          <a:lstStyle/>
          <a:p>
            <a:r>
              <a:rPr lang="en-US" sz="2800" b="1" dirty="0">
                <a:solidFill>
                  <a:schemeClr val="tx1"/>
                </a:solidFill>
              </a:rPr>
              <a:t>Policy Training Agenda</a:t>
            </a:r>
          </a:p>
        </p:txBody>
      </p:sp>
      <p:sp>
        <p:nvSpPr>
          <p:cNvPr id="3" name="Content Placeholder 2">
            <a:extLst>
              <a:ext uri="{FF2B5EF4-FFF2-40B4-BE49-F238E27FC236}">
                <a16:creationId xmlns:a16="http://schemas.microsoft.com/office/drawing/2014/main" id="{7F0EA95E-3D1F-9C49-8ACC-CC91FA748E66}"/>
              </a:ext>
            </a:extLst>
          </p:cNvPr>
          <p:cNvSpPr>
            <a:spLocks noGrp="1"/>
          </p:cNvSpPr>
          <p:nvPr>
            <p:ph idx="1"/>
          </p:nvPr>
        </p:nvSpPr>
        <p:spPr>
          <a:xfrm>
            <a:off x="1435608" y="762000"/>
            <a:ext cx="7498080" cy="5257800"/>
          </a:xfrm>
        </p:spPr>
        <p:txBody>
          <a:bodyPr>
            <a:normAutofit fontScale="25000" lnSpcReduction="20000"/>
          </a:bodyPr>
          <a:lstStyle/>
          <a:p>
            <a:r>
              <a:rPr lang="en-US" sz="11200" dirty="0"/>
              <a:t>After break, make a circle with chairs if numbers permit</a:t>
            </a:r>
          </a:p>
          <a:p>
            <a:pPr>
              <a:buFont typeface="Arial" panose="020B0604020202020204" pitchFamily="34" charset="0"/>
              <a:buChar char="•"/>
            </a:pPr>
            <a:r>
              <a:rPr lang="en-US" sz="11200" dirty="0"/>
              <a:t>The Five Steps to Keep Kids Safe at Your Church handout provides a summation of our policy and is a user-friendly training tool</a:t>
            </a:r>
          </a:p>
          <a:p>
            <a:r>
              <a:rPr lang="en-US" sz="11200" dirty="0"/>
              <a:t>Ask for volunteers to take turns reading one of the Five Steps.  Tell group that you wish you could just send them home with the steps and ask them to read them, but you need to be sure they understand what is expected.  You are there to answer any questions they have.  As each step is covered, add additional information to clarify points</a:t>
            </a:r>
          </a:p>
          <a:p>
            <a:r>
              <a:rPr lang="en-US" sz="11200" dirty="0"/>
              <a:t>Act out Scenarios if there is time</a:t>
            </a:r>
          </a:p>
          <a:p>
            <a:pPr marL="82296" indent="0">
              <a:buNone/>
            </a:pPr>
            <a:endParaRPr lang="en-US" sz="11200" dirty="0"/>
          </a:p>
          <a:p>
            <a:pPr marL="82296" indent="0">
              <a:buNone/>
            </a:pPr>
            <a:endParaRPr lang="en-US" sz="2800" dirty="0"/>
          </a:p>
        </p:txBody>
      </p:sp>
    </p:spTree>
    <p:extLst>
      <p:ext uri="{BB962C8B-B14F-4D97-AF65-F5344CB8AC3E}">
        <p14:creationId xmlns:p14="http://schemas.microsoft.com/office/powerpoint/2010/main" val="256308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ECF00-EC1C-F044-B3BB-C897C3350465}"/>
              </a:ext>
            </a:extLst>
          </p:cNvPr>
          <p:cNvSpPr>
            <a:spLocks noGrp="1"/>
          </p:cNvSpPr>
          <p:nvPr>
            <p:ph type="title"/>
          </p:nvPr>
        </p:nvSpPr>
        <p:spPr/>
        <p:txBody>
          <a:bodyPr>
            <a:normAutofit/>
          </a:bodyPr>
          <a:lstStyle/>
          <a:p>
            <a:r>
              <a:rPr lang="en-US" sz="2800" b="1" dirty="0">
                <a:solidFill>
                  <a:schemeClr val="tx1"/>
                </a:solidFill>
              </a:rPr>
              <a:t>Awarding Training Certificates</a:t>
            </a:r>
          </a:p>
        </p:txBody>
      </p:sp>
      <p:sp>
        <p:nvSpPr>
          <p:cNvPr id="3" name="Content Placeholder 2">
            <a:extLst>
              <a:ext uri="{FF2B5EF4-FFF2-40B4-BE49-F238E27FC236}">
                <a16:creationId xmlns:a16="http://schemas.microsoft.com/office/drawing/2014/main" id="{22D85FD2-4414-0F47-BC32-F0AE4138F6E6}"/>
              </a:ext>
            </a:extLst>
          </p:cNvPr>
          <p:cNvSpPr>
            <a:spLocks noGrp="1"/>
          </p:cNvSpPr>
          <p:nvPr>
            <p:ph idx="1"/>
          </p:nvPr>
        </p:nvSpPr>
        <p:spPr>
          <a:xfrm>
            <a:off x="1435608" y="1066800"/>
            <a:ext cx="7498080" cy="5181600"/>
          </a:xfrm>
        </p:spPr>
        <p:txBody>
          <a:bodyPr>
            <a:normAutofit fontScale="25000" lnSpcReduction="20000"/>
          </a:bodyPr>
          <a:lstStyle/>
          <a:p>
            <a:r>
              <a:rPr lang="en-US" sz="11200" dirty="0"/>
              <a:t>Ask group members to fill out certificates. Make a copy of all certificates for your church’s files. Gather signatures on Five Steps form, collect them and hand out original certificates</a:t>
            </a:r>
          </a:p>
          <a:p>
            <a:r>
              <a:rPr lang="en-US" sz="11200" dirty="0"/>
              <a:t>Remind the group that the Lord wants His children healed.  If anyone is ready to take their first step in healing or their next step in healing, you would be honored to be part of that work.  Invite them to stay after or contact you at the number/email you have provided on the agenda</a:t>
            </a:r>
          </a:p>
          <a:p>
            <a:r>
              <a:rPr lang="en-US" sz="11200" dirty="0"/>
              <a:t>Close in prayer.  Thank the Lord for His faithfulness.  Ask Him to minister to those that need His healing and to help us all be gatekeepers for His children</a:t>
            </a:r>
          </a:p>
          <a:p>
            <a:endParaRPr lang="en-US" dirty="0"/>
          </a:p>
        </p:txBody>
      </p:sp>
    </p:spTree>
    <p:extLst>
      <p:ext uri="{BB962C8B-B14F-4D97-AF65-F5344CB8AC3E}">
        <p14:creationId xmlns:p14="http://schemas.microsoft.com/office/powerpoint/2010/main" val="3148051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0468" y="304800"/>
            <a:ext cx="7498080" cy="914400"/>
          </a:xfrm>
        </p:spPr>
        <p:txBody>
          <a:bodyPr>
            <a:noAutofit/>
          </a:bodyPr>
          <a:lstStyle/>
          <a:p>
            <a:r>
              <a:rPr lang="en-US" sz="2800" b="1" dirty="0">
                <a:solidFill>
                  <a:schemeClr val="tx1"/>
                </a:solidFill>
                <a:effectLst/>
              </a:rPr>
              <a:t>Additional Training Resources </a:t>
            </a:r>
            <a:br>
              <a:rPr lang="en-US" dirty="0">
                <a:solidFill>
                  <a:schemeClr val="tx1"/>
                </a:solidFill>
                <a:effectLst/>
              </a:rPr>
            </a:br>
            <a:endParaRPr lang="en-US" sz="3600" b="1" dirty="0">
              <a:solidFill>
                <a:schemeClr val="tx1"/>
              </a:solidFill>
            </a:endParaRPr>
          </a:p>
        </p:txBody>
      </p:sp>
      <p:sp>
        <p:nvSpPr>
          <p:cNvPr id="3" name="Content Placeholder 2"/>
          <p:cNvSpPr>
            <a:spLocks noGrp="1"/>
          </p:cNvSpPr>
          <p:nvPr>
            <p:ph idx="1"/>
          </p:nvPr>
        </p:nvSpPr>
        <p:spPr>
          <a:xfrm>
            <a:off x="1396187" y="914400"/>
            <a:ext cx="7498080" cy="4800600"/>
          </a:xfrm>
        </p:spPr>
        <p:txBody>
          <a:bodyPr>
            <a:normAutofit/>
          </a:bodyPr>
          <a:lstStyle/>
          <a:p>
            <a:pPr lvl="0">
              <a:buFont typeface="Arial" panose="020B0604020202020204" pitchFamily="34" charset="0"/>
              <a:buChar char="•"/>
            </a:pPr>
            <a:r>
              <a:rPr lang="en-US" sz="2400" dirty="0"/>
              <a:t>DOMA Policy Manual for the Protection of Children</a:t>
            </a:r>
          </a:p>
          <a:p>
            <a:pPr marL="82296" lvl="0" indent="0">
              <a:buNone/>
            </a:pPr>
            <a:r>
              <a:rPr lang="en-US" sz="2400" dirty="0"/>
              <a:t>Online Awareness Training Options</a:t>
            </a:r>
          </a:p>
          <a:p>
            <a:pPr lvl="0">
              <a:buFont typeface="Arial" panose="020B0604020202020204" pitchFamily="34" charset="0"/>
              <a:buChar char="•"/>
            </a:pPr>
            <a:r>
              <a:rPr lang="en-US" sz="2400" dirty="0"/>
              <a:t>Protecting God’s Children  </a:t>
            </a:r>
          </a:p>
          <a:p>
            <a:pPr lvl="0">
              <a:buFont typeface="Arial" panose="020B0604020202020204" pitchFamily="34" charset="0"/>
              <a:buChar char="•"/>
            </a:pPr>
            <a:r>
              <a:rPr lang="en-US" sz="2400" dirty="0"/>
              <a:t>Ministry Safe </a:t>
            </a:r>
          </a:p>
          <a:p>
            <a:pPr lvl="0">
              <a:buFont typeface="Arial" panose="020B0604020202020204" pitchFamily="34" charset="0"/>
              <a:buChar char="•"/>
            </a:pPr>
            <a:r>
              <a:rPr lang="en-US" sz="2400" dirty="0"/>
              <a:t>Protect My Ministry and </a:t>
            </a:r>
          </a:p>
          <a:p>
            <a:pPr lvl="0">
              <a:buFont typeface="Arial" panose="020B0604020202020204" pitchFamily="34" charset="0"/>
              <a:buChar char="•"/>
            </a:pPr>
            <a:r>
              <a:rPr lang="en-US" sz="2400" dirty="0"/>
              <a:t>CASE</a:t>
            </a:r>
          </a:p>
          <a:p>
            <a:pPr marL="82296" lvl="0" indent="0">
              <a:buNone/>
            </a:pPr>
            <a:r>
              <a:rPr lang="en-US" sz="2400" dirty="0"/>
              <a:t>Online Policy Training</a:t>
            </a:r>
          </a:p>
          <a:p>
            <a:pPr lvl="0">
              <a:buFont typeface="Arial" panose="020B0604020202020204" pitchFamily="34" charset="0"/>
              <a:buChar char="•"/>
            </a:pPr>
            <a:r>
              <a:rPr lang="en-US" sz="2400" dirty="0"/>
              <a:t>Five Steps to Keep Kids Safe </a:t>
            </a:r>
          </a:p>
          <a:p>
            <a:endParaRPr lang="en-US" sz="3000" b="1" baseline="30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Content Placeholder 2"/>
          <p:cNvSpPr>
            <a:spLocks noGrp="1"/>
          </p:cNvSpPr>
          <p:nvPr>
            <p:ph idx="1"/>
          </p:nvPr>
        </p:nvSpPr>
        <p:spPr>
          <a:xfrm>
            <a:off x="1295400" y="1295400"/>
            <a:ext cx="7498080" cy="4800600"/>
          </a:xfrm>
        </p:spPr>
        <p:txBody>
          <a:bodyPr>
            <a:normAutofit fontScale="85000" lnSpcReduction="20000"/>
          </a:bodyPr>
          <a:lstStyle/>
          <a:p>
            <a:pPr>
              <a:buFont typeface="Arial" panose="020B0604020202020204" pitchFamily="34" charset="0"/>
              <a:buChar char="•"/>
            </a:pPr>
            <a:r>
              <a:rPr lang="en-US" dirty="0"/>
              <a:t>Trainer(s): that’s you!  But you can’t do it all!</a:t>
            </a:r>
          </a:p>
          <a:p>
            <a:pPr>
              <a:buFont typeface="Arial" panose="020B0604020202020204" pitchFamily="34" charset="0"/>
              <a:buChar char="•"/>
            </a:pPr>
            <a:r>
              <a:rPr lang="en-US" dirty="0"/>
              <a:t>Administrator:  loves spread sheets!	</a:t>
            </a:r>
          </a:p>
          <a:p>
            <a:pPr>
              <a:buFont typeface="Arial" panose="020B0604020202020204" pitchFamily="34" charset="0"/>
              <a:buNone/>
            </a:pPr>
            <a:r>
              <a:rPr lang="en-US" dirty="0"/>
              <a:t>   Keeps track of screening information (applications, reference and interview forms, background checks, screening statements) and reminds all when background checks and trainings must be renewed</a:t>
            </a:r>
          </a:p>
          <a:p>
            <a:pPr>
              <a:buFont typeface="Arial" panose="020B0604020202020204" pitchFamily="34" charset="0"/>
              <a:buChar char="•"/>
            </a:pPr>
            <a:r>
              <a:rPr lang="en-US" dirty="0"/>
              <a:t>Copy Happy Volunteer:  Creates training folders and other items needed for trainings</a:t>
            </a:r>
          </a:p>
          <a:p>
            <a:pPr>
              <a:buFont typeface="Arial" panose="020B0604020202020204" pitchFamily="34" charset="0"/>
              <a:buChar char="•"/>
            </a:pPr>
            <a:r>
              <a:rPr lang="en-US" dirty="0"/>
              <a:t>Reference Caller:  Trustworthy and respects confidentiality.  Calls three references for each volunteer.  Shares information with ministry lead</a:t>
            </a:r>
          </a:p>
          <a:p>
            <a:pPr>
              <a:buFont typeface="Arial" panose="020B0604020202020204" pitchFamily="34" charset="0"/>
              <a:buNone/>
            </a:pPr>
            <a:endParaRPr lang="en-US" dirty="0"/>
          </a:p>
        </p:txBody>
      </p:sp>
      <p:sp>
        <p:nvSpPr>
          <p:cNvPr id="2" name="Title 1"/>
          <p:cNvSpPr>
            <a:spLocks noGrp="1"/>
          </p:cNvSpPr>
          <p:nvPr>
            <p:ph type="title"/>
          </p:nvPr>
        </p:nvSpPr>
        <p:spPr/>
        <p:txBody>
          <a:bodyPr>
            <a:noAutofit/>
          </a:bodyPr>
          <a:lstStyle/>
          <a:p>
            <a:r>
              <a:rPr lang="en-US" sz="3600" b="1" dirty="0">
                <a:solidFill>
                  <a:schemeClr val="tx1"/>
                </a:solidFill>
              </a:rPr>
              <a:t>Creating a Child Protection Team </a:t>
            </a:r>
          </a:p>
        </p:txBody>
      </p:sp>
    </p:spTree>
    <p:extLst>
      <p:ext uri="{BB962C8B-B14F-4D97-AF65-F5344CB8AC3E}">
        <p14:creationId xmlns:p14="http://schemas.microsoft.com/office/powerpoint/2010/main" val="1935610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a:bodyPr>
          <a:lstStyle/>
          <a:p>
            <a:r>
              <a:rPr lang="en-US" dirty="0">
                <a:solidFill>
                  <a:schemeClr val="tx1"/>
                </a:solidFill>
              </a:rPr>
              <a:t>Screening Resources </a:t>
            </a:r>
          </a:p>
        </p:txBody>
      </p:sp>
      <p:sp>
        <p:nvSpPr>
          <p:cNvPr id="3" name="Content Placeholder 2"/>
          <p:cNvSpPr>
            <a:spLocks noGrp="1"/>
          </p:cNvSpPr>
          <p:nvPr>
            <p:ph idx="1"/>
          </p:nvPr>
        </p:nvSpPr>
        <p:spPr/>
        <p:txBody>
          <a:bodyPr rtlCol="0">
            <a:normAutofit lnSpcReduction="10000"/>
          </a:bodyPr>
          <a:lstStyle/>
          <a:p>
            <a:pPr lvl="0"/>
            <a:r>
              <a:rPr lang="en-US" dirty="0"/>
              <a:t>Principles of Skillful Screening</a:t>
            </a:r>
          </a:p>
          <a:p>
            <a:pPr lvl="0"/>
            <a:r>
              <a:rPr lang="en-US" dirty="0"/>
              <a:t>Job Application and Volunteer Application Samples</a:t>
            </a:r>
          </a:p>
          <a:p>
            <a:pPr lvl="0"/>
            <a:r>
              <a:rPr lang="en-US" dirty="0"/>
              <a:t>Screening Statement Sample</a:t>
            </a:r>
          </a:p>
          <a:p>
            <a:pPr lvl="0"/>
            <a:r>
              <a:rPr lang="en-US" dirty="0"/>
              <a:t>Reference Questions Sample</a:t>
            </a:r>
          </a:p>
          <a:p>
            <a:pPr lvl="0"/>
            <a:r>
              <a:rPr lang="en-US" dirty="0"/>
              <a:t>Interview Questions Sample</a:t>
            </a:r>
          </a:p>
          <a:p>
            <a:pPr lvl="0"/>
            <a:r>
              <a:rPr lang="en-US" dirty="0"/>
              <a:t>Background Check Resources</a:t>
            </a:r>
          </a:p>
          <a:p>
            <a:pPr lvl="0"/>
            <a:r>
              <a:rPr lang="en-US" dirty="0"/>
              <a:t>Background Check Release Form</a:t>
            </a:r>
          </a:p>
          <a:p>
            <a:pPr marL="82296" indent="0">
              <a:buNone/>
            </a:pPr>
            <a:r>
              <a:rPr lang="en-US" dirty="0"/>
              <a:t> </a:t>
            </a:r>
          </a:p>
          <a:p>
            <a:pPr fontAlgn="auto">
              <a:spcAft>
                <a:spcPts val="0"/>
              </a:spcAft>
              <a:defRPr/>
            </a:pPr>
            <a:endParaRPr lang="en-US" dirty="0"/>
          </a:p>
        </p:txBody>
      </p:sp>
    </p:spTree>
    <p:extLst>
      <p:ext uri="{BB962C8B-B14F-4D97-AF65-F5344CB8AC3E}">
        <p14:creationId xmlns:p14="http://schemas.microsoft.com/office/powerpoint/2010/main" val="433223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E1D6F-434F-E34A-B8CE-69395376A4F0}"/>
              </a:ext>
            </a:extLst>
          </p:cNvPr>
          <p:cNvSpPr>
            <a:spLocks noGrp="1"/>
          </p:cNvSpPr>
          <p:nvPr>
            <p:ph type="title"/>
          </p:nvPr>
        </p:nvSpPr>
        <p:spPr/>
        <p:txBody>
          <a:bodyPr>
            <a:normAutofit/>
          </a:bodyPr>
          <a:lstStyle/>
          <a:p>
            <a:r>
              <a:rPr lang="en-US" sz="3200" b="1" dirty="0">
                <a:solidFill>
                  <a:schemeClr val="tx1"/>
                </a:solidFill>
              </a:rPr>
              <a:t>Equipping the Saints for Ministry</a:t>
            </a:r>
          </a:p>
        </p:txBody>
      </p:sp>
      <p:sp>
        <p:nvSpPr>
          <p:cNvPr id="3" name="Content Placeholder 2">
            <a:extLst>
              <a:ext uri="{FF2B5EF4-FFF2-40B4-BE49-F238E27FC236}">
                <a16:creationId xmlns:a16="http://schemas.microsoft.com/office/drawing/2014/main" id="{5615C159-3E48-4B46-9AE6-5B3B7E5D3AF5}"/>
              </a:ext>
            </a:extLst>
          </p:cNvPr>
          <p:cNvSpPr>
            <a:spLocks noGrp="1"/>
          </p:cNvSpPr>
          <p:nvPr>
            <p:ph idx="1"/>
          </p:nvPr>
        </p:nvSpPr>
        <p:spPr/>
        <p:txBody>
          <a:bodyPr/>
          <a:lstStyle/>
          <a:p>
            <a:pPr>
              <a:buFont typeface="Wingdings" pitchFamily="2" charset="2"/>
              <a:buChar char="q"/>
            </a:pPr>
            <a:r>
              <a:rPr lang="en-US" dirty="0"/>
              <a:t>Awareness Training</a:t>
            </a:r>
          </a:p>
          <a:p>
            <a:pPr>
              <a:buFont typeface="Wingdings" pitchFamily="2" charset="2"/>
              <a:buChar char="q"/>
            </a:pPr>
            <a:r>
              <a:rPr lang="en-US" dirty="0"/>
              <a:t>Policy Training</a:t>
            </a:r>
          </a:p>
          <a:p>
            <a:pPr>
              <a:buFont typeface="Wingdings" pitchFamily="2" charset="2"/>
              <a:buChar char="q"/>
            </a:pPr>
            <a:r>
              <a:rPr lang="en-US" dirty="0"/>
              <a:t>Supervision Plan provides event specific guidance for each youth or children’s   on-site or off-site ministry offering </a:t>
            </a:r>
          </a:p>
          <a:p>
            <a:pPr>
              <a:buFont typeface="Wingdings" pitchFamily="2" charset="2"/>
              <a:buChar char="q"/>
            </a:pPr>
            <a:endParaRPr lang="en-US" dirty="0"/>
          </a:p>
          <a:p>
            <a:pPr marL="82296" indent="0">
              <a:buNone/>
            </a:pPr>
            <a:r>
              <a:rPr lang="en-US" dirty="0"/>
              <a:t>Are your staff and volunteers equipped in each of these ways?</a:t>
            </a:r>
          </a:p>
        </p:txBody>
      </p:sp>
    </p:spTree>
    <p:extLst>
      <p:ext uri="{BB962C8B-B14F-4D97-AF65-F5344CB8AC3E}">
        <p14:creationId xmlns:p14="http://schemas.microsoft.com/office/powerpoint/2010/main" val="1966029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0"/>
            <a:ext cx="7498080" cy="838200"/>
          </a:xfrm>
        </p:spPr>
        <p:txBody>
          <a:bodyPr>
            <a:noAutofit/>
          </a:bodyPr>
          <a:lstStyle/>
          <a:p>
            <a:pPr lvl="0"/>
            <a:r>
              <a:rPr lang="en-US" dirty="0">
                <a:effectLst/>
              </a:rPr>
              <a:t> </a:t>
            </a:r>
            <a:br>
              <a:rPr lang="en-US" dirty="0">
                <a:effectLst/>
              </a:rPr>
            </a:br>
            <a:br>
              <a:rPr lang="en-US" dirty="0">
                <a:effectLst/>
              </a:rPr>
            </a:br>
            <a:endParaRPr lang="en-US" sz="3600" b="1" dirty="0">
              <a:solidFill>
                <a:schemeClr val="tx1"/>
              </a:solidFill>
            </a:endParaRPr>
          </a:p>
        </p:txBody>
      </p:sp>
      <p:sp>
        <p:nvSpPr>
          <p:cNvPr id="3" name="Content Placeholder 2"/>
          <p:cNvSpPr>
            <a:spLocks noGrp="1"/>
          </p:cNvSpPr>
          <p:nvPr>
            <p:ph idx="1"/>
          </p:nvPr>
        </p:nvSpPr>
        <p:spPr>
          <a:xfrm>
            <a:off x="1371600" y="914400"/>
            <a:ext cx="7562088" cy="5105400"/>
          </a:xfrm>
        </p:spPr>
        <p:txBody>
          <a:bodyPr>
            <a:normAutofit fontScale="85000" lnSpcReduction="20000"/>
          </a:bodyPr>
          <a:lstStyle/>
          <a:p>
            <a:pPr marL="82296" indent="0">
              <a:buNone/>
            </a:pPr>
            <a:r>
              <a:rPr lang="en-US" sz="2800" b="1" dirty="0"/>
              <a:t>At your fingertips in the Policy Manual</a:t>
            </a:r>
          </a:p>
          <a:p>
            <a:pPr>
              <a:buFont typeface="Arial" panose="020B0604020202020204" pitchFamily="34" charset="0"/>
              <a:buChar char="•"/>
            </a:pPr>
            <a:r>
              <a:rPr lang="en-US" sz="2800" dirty="0"/>
              <a:t>A letter from our Bishop</a:t>
            </a:r>
          </a:p>
          <a:p>
            <a:pPr>
              <a:buFont typeface="Arial" panose="020B0604020202020204" pitchFamily="34" charset="0"/>
              <a:buChar char="•"/>
            </a:pPr>
            <a:r>
              <a:rPr lang="en-US" sz="2800" dirty="0"/>
              <a:t>The Unabridged Five Steps </a:t>
            </a:r>
          </a:p>
          <a:p>
            <a:pPr>
              <a:buFont typeface="Arial" panose="020B0604020202020204" pitchFamily="34" charset="0"/>
              <a:buChar char="•"/>
            </a:pPr>
            <a:r>
              <a:rPr lang="en-US" sz="2800" dirty="0"/>
              <a:t>Sample Supervision Plans</a:t>
            </a:r>
          </a:p>
          <a:p>
            <a:pPr>
              <a:buFont typeface="Arial" panose="020B0604020202020204" pitchFamily="34" charset="0"/>
              <a:buChar char="•"/>
            </a:pPr>
            <a:r>
              <a:rPr lang="en-US" sz="2800" dirty="0"/>
              <a:t>Social Media Strategies</a:t>
            </a:r>
          </a:p>
          <a:p>
            <a:pPr>
              <a:buFont typeface="Arial" panose="020B0604020202020204" pitchFamily="34" charset="0"/>
              <a:buChar char="•"/>
            </a:pPr>
            <a:r>
              <a:rPr lang="en-US" sz="2800" dirty="0"/>
              <a:t>Much More!</a:t>
            </a:r>
          </a:p>
          <a:p>
            <a:pPr>
              <a:buFont typeface="Arial" panose="020B0604020202020204" pitchFamily="34" charset="0"/>
              <a:buChar char="•"/>
            </a:pPr>
            <a:endParaRPr lang="en-US" sz="2800" b="1" dirty="0"/>
          </a:p>
          <a:p>
            <a:pPr marL="82296" indent="0">
              <a:buNone/>
            </a:pPr>
            <a:r>
              <a:rPr lang="en-US" sz="2800" b="1" dirty="0"/>
              <a:t>Standing Ready</a:t>
            </a:r>
          </a:p>
          <a:p>
            <a:pPr marL="82296" indent="0">
              <a:buNone/>
            </a:pPr>
            <a:r>
              <a:rPr lang="en-US" sz="2800" b="1" dirty="0"/>
              <a:t>The DOMA Child Protection Committee stands ready to assist with questions, variance requests, and procedural suggestions</a:t>
            </a:r>
          </a:p>
          <a:p>
            <a:pPr marL="82296" indent="0">
              <a:buNone/>
            </a:pPr>
            <a:r>
              <a:rPr lang="en-US" sz="3600" dirty="0"/>
              <a:t> </a:t>
            </a:r>
          </a:p>
          <a:p>
            <a:pPr marL="82296" indent="0">
              <a:buNone/>
            </a:pPr>
            <a:endParaRPr lang="en-US" sz="2400" dirty="0"/>
          </a:p>
          <a:p>
            <a:pPr marL="82296" indent="0">
              <a:buNone/>
            </a:pPr>
            <a:r>
              <a:rPr lang="en-US" dirty="0"/>
              <a:t> </a:t>
            </a:r>
          </a:p>
        </p:txBody>
      </p:sp>
    </p:spTree>
    <p:extLst>
      <p:ext uri="{BB962C8B-B14F-4D97-AF65-F5344CB8AC3E}">
        <p14:creationId xmlns:p14="http://schemas.microsoft.com/office/powerpoint/2010/main" val="17370004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325562"/>
          </a:xfrm>
        </p:spPr>
        <p:txBody>
          <a:bodyPr>
            <a:noAutofit/>
          </a:bodyPr>
          <a:lstStyle/>
          <a:p>
            <a:r>
              <a:rPr lang="en-US" sz="3600" b="1" dirty="0">
                <a:solidFill>
                  <a:schemeClr val="tx1"/>
                </a:solidFill>
              </a:rPr>
              <a:t>Training Prep Review</a:t>
            </a:r>
          </a:p>
        </p:txBody>
      </p:sp>
      <p:sp>
        <p:nvSpPr>
          <p:cNvPr id="3" name="Content Placeholder 2"/>
          <p:cNvSpPr>
            <a:spLocks noGrp="1"/>
          </p:cNvSpPr>
          <p:nvPr>
            <p:ph idx="1"/>
          </p:nvPr>
        </p:nvSpPr>
        <p:spPr>
          <a:xfrm>
            <a:off x="1435608" y="1447800"/>
            <a:ext cx="7498080" cy="4800600"/>
          </a:xfrm>
        </p:spPr>
        <p:txBody>
          <a:bodyPr>
            <a:normAutofit fontScale="25000" lnSpcReduction="20000"/>
          </a:bodyPr>
          <a:lstStyle/>
          <a:p>
            <a:pPr lvl="0"/>
            <a:r>
              <a:rPr lang="en-US" sz="9800" dirty="0"/>
              <a:t>Recruit child protection intercessors and pray </a:t>
            </a:r>
          </a:p>
          <a:p>
            <a:pPr lvl="0"/>
            <a:r>
              <a:rPr lang="en-US" sz="9800" dirty="0"/>
              <a:t>Schedule trainings and registration mechanisms for the coming year</a:t>
            </a:r>
          </a:p>
          <a:p>
            <a:pPr lvl="0"/>
            <a:r>
              <a:rPr lang="en-US" sz="9800" dirty="0"/>
              <a:t>Advertise, encourage and expect all who will serve to attend</a:t>
            </a:r>
          </a:p>
          <a:p>
            <a:pPr lvl="0"/>
            <a:r>
              <a:rPr lang="en-US" sz="9800" dirty="0"/>
              <a:t>Prepare your own personal why for being there</a:t>
            </a:r>
          </a:p>
          <a:p>
            <a:pPr lvl="0"/>
            <a:r>
              <a:rPr lang="en-US" sz="9800" dirty="0"/>
              <a:t>Create handouts and folders and plan snacks based on time of day for training</a:t>
            </a:r>
          </a:p>
          <a:p>
            <a:pPr lvl="0"/>
            <a:r>
              <a:rPr lang="en-US" sz="9800" dirty="0"/>
              <a:t>Study materials, confirm therapeutic resources and reread the DOMA policy</a:t>
            </a:r>
          </a:p>
          <a:p>
            <a:pPr lvl="0"/>
            <a:r>
              <a:rPr lang="en-US" sz="9800" dirty="0"/>
              <a:t>Set up room with projection if using video clip, folders, nametags, etc.</a:t>
            </a:r>
          </a:p>
          <a:p>
            <a:pPr lvl="0"/>
            <a:r>
              <a:rPr lang="en-US" sz="9800" dirty="0"/>
              <a:t>Pray – warfare is to be expected</a:t>
            </a:r>
          </a:p>
          <a:p>
            <a:endParaRPr lang="en-US" sz="2800" dirty="0"/>
          </a:p>
        </p:txBody>
      </p:sp>
    </p:spTree>
    <p:extLst>
      <p:ext uri="{BB962C8B-B14F-4D97-AF65-F5344CB8AC3E}">
        <p14:creationId xmlns:p14="http://schemas.microsoft.com/office/powerpoint/2010/main" val="826831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44658"/>
            <a:ext cx="7498080" cy="1143000"/>
          </a:xfrm>
        </p:spPr>
        <p:txBody>
          <a:bodyPr>
            <a:noAutofit/>
          </a:bodyPr>
          <a:lstStyle/>
          <a:p>
            <a:br>
              <a:rPr lang="en-US" sz="3600" b="1" dirty="0"/>
            </a:br>
            <a:endParaRPr lang="en-US" sz="3600" u="sng" dirty="0">
              <a:solidFill>
                <a:schemeClr val="tx1"/>
              </a:solidFill>
            </a:endParaRPr>
          </a:p>
        </p:txBody>
      </p:sp>
      <p:sp>
        <p:nvSpPr>
          <p:cNvPr id="3" name="Content Placeholder 2"/>
          <p:cNvSpPr>
            <a:spLocks noGrp="1"/>
          </p:cNvSpPr>
          <p:nvPr>
            <p:ph idx="1"/>
          </p:nvPr>
        </p:nvSpPr>
        <p:spPr>
          <a:xfrm>
            <a:off x="1353662" y="457200"/>
            <a:ext cx="7543800" cy="5715000"/>
          </a:xfrm>
        </p:spPr>
        <p:txBody>
          <a:bodyPr>
            <a:normAutofit fontScale="85000" lnSpcReduction="20000"/>
          </a:bodyPr>
          <a:lstStyle/>
          <a:p>
            <a:pPr marL="82296" indent="0">
              <a:buNone/>
            </a:pPr>
            <a:r>
              <a:rPr lang="en-US" dirty="0"/>
              <a:t>Our DOMA child protection workshops, offered through the local church, are comprehensive and provide: </a:t>
            </a:r>
          </a:p>
          <a:p>
            <a:pPr marL="82296" indent="0">
              <a:buNone/>
            </a:pPr>
            <a:endParaRPr lang="en-US" dirty="0"/>
          </a:p>
          <a:p>
            <a:pPr marL="596646" indent="-514350">
              <a:buFont typeface="+mj-lt"/>
              <a:buAutoNum type="arabicPeriod"/>
            </a:pPr>
            <a:r>
              <a:rPr lang="en-US" dirty="0"/>
              <a:t>Child Sexual Abuse Awareness Training and </a:t>
            </a:r>
          </a:p>
          <a:p>
            <a:pPr marL="596646" indent="-514350">
              <a:buFont typeface="+mj-lt"/>
              <a:buAutoNum type="arabicPeriod"/>
            </a:pPr>
            <a:r>
              <a:rPr lang="en-US" dirty="0"/>
              <a:t>Policy Training</a:t>
            </a:r>
          </a:p>
          <a:p>
            <a:pPr marL="82296" indent="0">
              <a:buNone/>
            </a:pPr>
            <a:endParaRPr lang="en-US" sz="1400" dirty="0"/>
          </a:p>
          <a:p>
            <a:pPr marL="82296" indent="0">
              <a:buNone/>
            </a:pPr>
            <a:r>
              <a:rPr lang="en-US" dirty="0"/>
              <a:t>Although approved online trainings are available and permissible, we believe the most effective model for child sexual abuse awareness and policy training is in person, interactive workshops</a:t>
            </a:r>
            <a:br>
              <a:rPr lang="en-US" dirty="0"/>
            </a:br>
            <a:endParaRPr lang="en-US" dirty="0"/>
          </a:p>
          <a:p>
            <a:pPr marL="82296" indent="0">
              <a:buNone/>
            </a:pPr>
            <a:r>
              <a:rPr lang="en-US" dirty="0"/>
              <a:t>You have been selected by your rector to attend today’s training.  We pray that as you learn about becoming a trainer, the Lord will make it clear to you if this is a role that He is calling you to</a:t>
            </a:r>
          </a:p>
        </p:txBody>
      </p:sp>
      <p:pic>
        <p:nvPicPr>
          <p:cNvPr id="4" name="Picture 3" descr="DOMA Logo.JPG"/>
          <p:cNvPicPr>
            <a:picLocks noChangeAspect="1"/>
          </p:cNvPicPr>
          <p:nvPr/>
        </p:nvPicPr>
        <p:blipFill>
          <a:blip r:embed="rId2" cstate="print"/>
          <a:stretch>
            <a:fillRect/>
          </a:stretch>
        </p:blipFill>
        <p:spPr>
          <a:xfrm>
            <a:off x="1" y="6172200"/>
            <a:ext cx="2169113" cy="6858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tx1"/>
                </a:solidFill>
              </a:rPr>
              <a:t>FIRST THINGS FIRST as a trainer</a:t>
            </a:r>
            <a:endParaRPr lang="en-US" sz="3600" dirty="0"/>
          </a:p>
        </p:txBody>
      </p:sp>
      <p:sp>
        <p:nvSpPr>
          <p:cNvPr id="3" name="Content Placeholder 2"/>
          <p:cNvSpPr>
            <a:spLocks noGrp="1"/>
          </p:cNvSpPr>
          <p:nvPr>
            <p:ph idx="1"/>
          </p:nvPr>
        </p:nvSpPr>
        <p:spPr>
          <a:xfrm>
            <a:off x="1435608" y="1219200"/>
            <a:ext cx="7498080" cy="5029200"/>
          </a:xfrm>
        </p:spPr>
        <p:txBody>
          <a:bodyPr>
            <a:normAutofit fontScale="85000" lnSpcReduction="10000"/>
          </a:bodyPr>
          <a:lstStyle/>
          <a:p>
            <a:r>
              <a:rPr lang="en-US" dirty="0"/>
              <a:t>Recruit child protection intercessors to pray for you, your team and for upcoming trainings</a:t>
            </a:r>
          </a:p>
          <a:p>
            <a:r>
              <a:rPr lang="en-US" dirty="0"/>
              <a:t>Schedule trainings and registration mechanisms for the coming year.  You are establishing or deepening a child protection culture in your church. Get the dates on your church calendar now!</a:t>
            </a:r>
          </a:p>
          <a:p>
            <a:r>
              <a:rPr lang="en-US" dirty="0"/>
              <a:t>Offer trainings on different nights of the week and on Saturday mornings.  Be user friendly</a:t>
            </a:r>
          </a:p>
          <a:p>
            <a:r>
              <a:rPr lang="en-US" dirty="0"/>
              <a:t>Your congregation and those with ill intent will soon see that child protection is important to the leadership at your church</a:t>
            </a:r>
          </a:p>
          <a:p>
            <a:endParaRPr lang="en-US" dirty="0"/>
          </a:p>
        </p:txBody>
      </p:sp>
      <p:pic>
        <p:nvPicPr>
          <p:cNvPr id="4" name="Picture 3" descr="DOMA Logo.JPG"/>
          <p:cNvPicPr>
            <a:picLocks noChangeAspect="1"/>
          </p:cNvPicPr>
          <p:nvPr/>
        </p:nvPicPr>
        <p:blipFill>
          <a:blip r:embed="rId2" cstate="print"/>
          <a:stretch>
            <a:fillRect/>
          </a:stretch>
        </p:blipFill>
        <p:spPr>
          <a:xfrm>
            <a:off x="1" y="6172200"/>
            <a:ext cx="2169113" cy="6858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435608" y="274638"/>
            <a:ext cx="7498080" cy="563562"/>
          </a:xfrm>
        </p:spPr>
        <p:txBody>
          <a:bodyPr>
            <a:noAutofit/>
          </a:bodyPr>
          <a:lstStyle/>
          <a:p>
            <a:r>
              <a:rPr lang="en-US" sz="3600" dirty="0">
                <a:solidFill>
                  <a:schemeClr val="tx1"/>
                </a:solidFill>
              </a:rPr>
              <a:t>FOR EACH TRAINING</a:t>
            </a:r>
            <a:br>
              <a:rPr lang="en-US" sz="2400" b="1" baseline="30000" dirty="0">
                <a:solidFill>
                  <a:schemeClr val="tx1"/>
                </a:solidFill>
              </a:rPr>
            </a:br>
            <a:endParaRPr lang="en-US" sz="2400" b="1" baseline="30000" dirty="0">
              <a:solidFill>
                <a:schemeClr val="tx1"/>
              </a:solidFill>
            </a:endParaRPr>
          </a:p>
        </p:txBody>
      </p:sp>
      <p:sp>
        <p:nvSpPr>
          <p:cNvPr id="12291" name="Content Placeholder 2"/>
          <p:cNvSpPr>
            <a:spLocks noGrp="1"/>
          </p:cNvSpPr>
          <p:nvPr>
            <p:ph idx="1"/>
          </p:nvPr>
        </p:nvSpPr>
        <p:spPr>
          <a:xfrm>
            <a:off x="1069848" y="838200"/>
            <a:ext cx="7863840" cy="5333999"/>
          </a:xfrm>
        </p:spPr>
        <p:txBody>
          <a:bodyPr>
            <a:normAutofit fontScale="85000" lnSpcReduction="10000"/>
          </a:bodyPr>
          <a:lstStyle/>
          <a:p>
            <a:pPr>
              <a:buFont typeface="Arial" panose="020B0604020202020204" pitchFamily="34" charset="0"/>
              <a:buChar char="•"/>
            </a:pPr>
            <a:r>
              <a:rPr lang="en-US" sz="2400" dirty="0"/>
              <a:t>Advertise</a:t>
            </a:r>
          </a:p>
          <a:p>
            <a:pPr>
              <a:buFont typeface="Arial" panose="020B0604020202020204" pitchFamily="34" charset="0"/>
              <a:buChar char="•"/>
            </a:pPr>
            <a:r>
              <a:rPr lang="en-US" sz="2400" dirty="0"/>
              <a:t>Customize DOMA handouts and create participant folders with an agenda which provides your contact information</a:t>
            </a:r>
          </a:p>
          <a:p>
            <a:pPr>
              <a:buFont typeface="Arial" panose="020B0604020202020204" pitchFamily="34" charset="0"/>
              <a:buChar char="•"/>
            </a:pPr>
            <a:r>
              <a:rPr lang="en-US" sz="2400" dirty="0"/>
              <a:t>Check registration roster for an attendance estimate</a:t>
            </a:r>
          </a:p>
          <a:p>
            <a:pPr>
              <a:buFont typeface="Arial" panose="020B0604020202020204" pitchFamily="34" charset="0"/>
              <a:buChar char="•"/>
            </a:pPr>
            <a:r>
              <a:rPr lang="en-US" sz="2400" dirty="0"/>
              <a:t>Send reminder to intercessors that workshop is this week</a:t>
            </a:r>
          </a:p>
          <a:p>
            <a:pPr>
              <a:buFont typeface="Arial" panose="020B0604020202020204" pitchFamily="34" charset="0"/>
              <a:buChar char="•"/>
            </a:pPr>
            <a:r>
              <a:rPr lang="en-US" sz="2400" dirty="0"/>
              <a:t>Prepare and display directional signs, sign in, nametags, etc.</a:t>
            </a:r>
          </a:p>
          <a:p>
            <a:pPr>
              <a:buFont typeface="Arial" panose="020B0604020202020204" pitchFamily="34" charset="0"/>
              <a:buChar char="•"/>
            </a:pPr>
            <a:r>
              <a:rPr lang="en-US" sz="2400" dirty="0"/>
              <a:t>Review materials and DOMA policy</a:t>
            </a:r>
          </a:p>
          <a:p>
            <a:pPr>
              <a:buFont typeface="Arial" panose="020B0604020202020204" pitchFamily="34" charset="0"/>
              <a:buChar char="•"/>
            </a:pPr>
            <a:r>
              <a:rPr lang="en-US" sz="2400" dirty="0"/>
              <a:t>Set up the room – projection, chairs, snacks, drinks, etc.</a:t>
            </a:r>
          </a:p>
          <a:p>
            <a:pPr>
              <a:buFont typeface="Arial" panose="020B0604020202020204" pitchFamily="34" charset="0"/>
              <a:buChar char="•"/>
            </a:pPr>
            <a:r>
              <a:rPr lang="en-US" sz="2400" dirty="0"/>
              <a:t>Pray over the room </a:t>
            </a:r>
          </a:p>
          <a:p>
            <a:pPr>
              <a:buFont typeface="Arial" panose="020B0604020202020204" pitchFamily="34" charset="0"/>
              <a:buChar char="•"/>
            </a:pPr>
            <a:r>
              <a:rPr lang="en-US" sz="2400" dirty="0"/>
              <a:t>Welcome attendees – create a comfortable atmosphere</a:t>
            </a:r>
          </a:p>
          <a:p>
            <a:pPr>
              <a:buFont typeface="Arial" panose="020B0604020202020204" pitchFamily="34" charset="0"/>
              <a:buChar char="•"/>
            </a:pPr>
            <a:r>
              <a:rPr lang="en-US" sz="2400" dirty="0"/>
              <a:t>Begin in prayer within 10 minutes of your starting time.</a:t>
            </a:r>
          </a:p>
          <a:p>
            <a:pPr>
              <a:buFont typeface="Arial" panose="020B0604020202020204" pitchFamily="34" charset="0"/>
              <a:buChar char="•"/>
            </a:pPr>
            <a:r>
              <a:rPr lang="en-US" sz="2400" dirty="0"/>
              <a:t>Allow no one in after a brief grace period.  Child sexual abuse is difficult to learn about.  We need minimal distractions.  If you allow people to enter in late, they will not have taken in all the training.  Maintain a firm but friendly line and invite late arrivals to come to the next training.  Have the same expectations for all.</a:t>
            </a:r>
          </a:p>
          <a:p>
            <a:endParaRPr lang="en-US" sz="2400" dirty="0"/>
          </a:p>
          <a:p>
            <a:endParaRPr lang="en-US" sz="2400" dirty="0"/>
          </a:p>
          <a:p>
            <a:endParaRPr lang="en-US" sz="2400" dirty="0"/>
          </a:p>
        </p:txBody>
      </p:sp>
    </p:spTree>
    <p:extLst>
      <p:ext uri="{BB962C8B-B14F-4D97-AF65-F5344CB8AC3E}">
        <p14:creationId xmlns:p14="http://schemas.microsoft.com/office/powerpoint/2010/main" val="4161014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600200" y="369888"/>
            <a:ext cx="7333488" cy="487362"/>
          </a:xfrm>
        </p:spPr>
        <p:txBody>
          <a:bodyPr>
            <a:normAutofit fontScale="90000"/>
          </a:bodyPr>
          <a:lstStyle/>
          <a:p>
            <a:r>
              <a:rPr lang="en-US" sz="3100" b="1" dirty="0">
                <a:solidFill>
                  <a:schemeClr val="tx1"/>
                </a:solidFill>
                <a:effectLst/>
              </a:rPr>
              <a:t> The Awareness Piece</a:t>
            </a:r>
            <a:br>
              <a:rPr lang="en-US" sz="3100" b="1" dirty="0">
                <a:effectLst/>
              </a:rPr>
            </a:br>
            <a:endParaRPr lang="en-US" sz="3100" b="1" dirty="0">
              <a:solidFill>
                <a:schemeClr val="tx1"/>
              </a:solidFill>
            </a:endParaRPr>
          </a:p>
        </p:txBody>
      </p:sp>
      <p:pic>
        <p:nvPicPr>
          <p:cNvPr id="4" name="Picture 3" descr="DOMA Logo.JPG"/>
          <p:cNvPicPr>
            <a:picLocks noChangeAspect="1"/>
          </p:cNvPicPr>
          <p:nvPr/>
        </p:nvPicPr>
        <p:blipFill>
          <a:blip r:embed="rId3" cstate="print"/>
          <a:stretch>
            <a:fillRect/>
          </a:stretch>
        </p:blipFill>
        <p:spPr>
          <a:xfrm>
            <a:off x="1" y="6172200"/>
            <a:ext cx="2169113" cy="685800"/>
          </a:xfrm>
          <a:prstGeom prst="rect">
            <a:avLst/>
          </a:prstGeom>
        </p:spPr>
      </p:pic>
      <p:sp>
        <p:nvSpPr>
          <p:cNvPr id="5" name="Content Placeholder 4"/>
          <p:cNvSpPr>
            <a:spLocks noGrp="1"/>
          </p:cNvSpPr>
          <p:nvPr>
            <p:ph idx="1"/>
          </p:nvPr>
        </p:nvSpPr>
        <p:spPr>
          <a:xfrm>
            <a:off x="1600200" y="838200"/>
            <a:ext cx="7415784" cy="5327335"/>
          </a:xfrm>
        </p:spPr>
        <p:txBody>
          <a:bodyPr>
            <a:normAutofit fontScale="62500" lnSpcReduction="20000"/>
          </a:bodyPr>
          <a:lstStyle/>
          <a:p>
            <a:pPr lvl="0"/>
            <a:r>
              <a:rPr lang="en-US" sz="4000" dirty="0"/>
              <a:t>Awareness training is updated every two years</a:t>
            </a:r>
          </a:p>
          <a:p>
            <a:pPr lvl="0"/>
            <a:r>
              <a:rPr lang="en-US" sz="4000" dirty="0"/>
              <a:t>Footnotes give credit to research sources</a:t>
            </a:r>
          </a:p>
          <a:p>
            <a:pPr lvl="0"/>
            <a:r>
              <a:rPr lang="en-US" sz="4000" dirty="0"/>
              <a:t>Awareness training prepares the soil for policy training</a:t>
            </a:r>
          </a:p>
          <a:p>
            <a:pPr lvl="0"/>
            <a:r>
              <a:rPr lang="en-US" sz="4000" dirty="0"/>
              <a:t>We must effectively communicate the WHY before we can introduce the policy</a:t>
            </a:r>
          </a:p>
          <a:p>
            <a:pPr lvl="0"/>
            <a:r>
              <a:rPr lang="en-US" sz="4000" dirty="0"/>
              <a:t>Staff and volunteers may be asked to make changes – if they don’t recognize the why and see the value of child protection, they may be angry, resentful and/or non-compliant</a:t>
            </a:r>
          </a:p>
          <a:p>
            <a:pPr lvl="0"/>
            <a:r>
              <a:rPr lang="en-US" sz="4000" dirty="0"/>
              <a:t>As commissioned gatekeepers, we want clergy, vestry, staff, and volunteers to truly own the policy.  Awareness training helps them to do so.</a:t>
            </a:r>
          </a:p>
          <a:p>
            <a:pPr marL="82296" indent="0">
              <a:buNone/>
            </a:pPr>
            <a:r>
              <a:rPr lang="en-US" sz="4000" dirty="0"/>
              <a:t>                              </a:t>
            </a:r>
          </a:p>
          <a:p>
            <a:pPr marL="82296" indent="0">
              <a:buNone/>
            </a:pPr>
            <a:endParaRPr lang="en-US" dirty="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linds(horizont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blinds(horizontal)">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blinds(horizontal)">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chemeClr val="tx1"/>
                </a:solidFill>
              </a:rPr>
              <a:t>As a potential trainer. . .What is Your Why?</a:t>
            </a:r>
          </a:p>
        </p:txBody>
      </p:sp>
      <p:sp>
        <p:nvSpPr>
          <p:cNvPr id="8195" name="Content Placeholder 2"/>
          <p:cNvSpPr>
            <a:spLocks noGrp="1"/>
          </p:cNvSpPr>
          <p:nvPr>
            <p:ph idx="1"/>
          </p:nvPr>
        </p:nvSpPr>
        <p:spPr>
          <a:xfrm>
            <a:off x="1435608" y="1219200"/>
            <a:ext cx="7498080" cy="5029200"/>
          </a:xfrm>
        </p:spPr>
        <p:txBody>
          <a:bodyPr>
            <a:normAutofit fontScale="92500" lnSpcReduction="20000"/>
          </a:bodyPr>
          <a:lstStyle/>
          <a:p>
            <a:pPr>
              <a:buFont typeface="Arial" panose="020B0604020202020204" pitchFamily="34" charset="0"/>
              <a:buChar char="•"/>
            </a:pPr>
            <a:r>
              <a:rPr lang="en-US" dirty="0"/>
              <a:t>What is your story? Why is this important to you?</a:t>
            </a:r>
          </a:p>
          <a:p>
            <a:pPr>
              <a:buFont typeface="Arial" panose="020B0604020202020204" pitchFamily="34" charset="0"/>
              <a:buChar char="•"/>
            </a:pPr>
            <a:r>
              <a:rPr lang="en-US" dirty="0"/>
              <a:t>If you were victimized as a child or teen, have you received God’s healing?</a:t>
            </a:r>
          </a:p>
          <a:p>
            <a:pPr>
              <a:buFont typeface="Arial" panose="020B0604020202020204" pitchFamily="34" charset="0"/>
              <a:buChar char="•"/>
            </a:pPr>
            <a:r>
              <a:rPr lang="en-US" dirty="0"/>
              <a:t>Is more healing needed before you could consider the role of trainer?</a:t>
            </a:r>
          </a:p>
          <a:p>
            <a:pPr>
              <a:buFont typeface="Arial" panose="020B0604020202020204" pitchFamily="34" charset="0"/>
              <a:buChar char="•"/>
            </a:pPr>
            <a:r>
              <a:rPr lang="en-US" dirty="0"/>
              <a:t>It may be best not to share your history of abuse. It is important for the group not to feel they need to take care of you</a:t>
            </a:r>
          </a:p>
          <a:p>
            <a:pPr>
              <a:buFont typeface="Arial" panose="020B0604020202020204" pitchFamily="34" charset="0"/>
              <a:buChar char="•"/>
            </a:pPr>
            <a:r>
              <a:rPr lang="en-US" dirty="0"/>
              <a:t>Can you handle this training content and be present to those before you?</a:t>
            </a:r>
          </a:p>
          <a:p>
            <a:pPr>
              <a:buFont typeface="Arial" panose="020B0604020202020204" pitchFamily="34" charset="0"/>
              <a:buChar char="•"/>
            </a:pPr>
            <a:r>
              <a:rPr lang="en-US" dirty="0"/>
              <a:t>Prepare your why and practice sharing it</a:t>
            </a:r>
          </a:p>
          <a:p>
            <a:pPr>
              <a:buFont typeface="Arial" panose="020B0604020202020204" pitchFamily="34" charset="0"/>
              <a:buChar char="•"/>
            </a:pPr>
            <a:endParaRPr lang="en-US" dirty="0"/>
          </a:p>
          <a:p>
            <a:pPr marL="82296" indent="0">
              <a:buNone/>
            </a:pPr>
            <a:endParaRPr lang="en-US" dirty="0"/>
          </a:p>
        </p:txBody>
      </p:sp>
      <p:pic>
        <p:nvPicPr>
          <p:cNvPr id="4" name="Picture 3" descr="DOMA Logo.JPG"/>
          <p:cNvPicPr>
            <a:picLocks noChangeAspect="1"/>
          </p:cNvPicPr>
          <p:nvPr/>
        </p:nvPicPr>
        <p:blipFill>
          <a:blip r:embed="rId2" cstate="print"/>
          <a:stretch>
            <a:fillRect/>
          </a:stretch>
        </p:blipFill>
        <p:spPr>
          <a:xfrm>
            <a:off x="1" y="6172200"/>
            <a:ext cx="2169113" cy="6858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435608" y="274638"/>
            <a:ext cx="7498080" cy="3306762"/>
          </a:xfrm>
        </p:spPr>
        <p:txBody>
          <a:bodyPr>
            <a:normAutofit/>
          </a:bodyPr>
          <a:lstStyle/>
          <a:p>
            <a:pPr lvl="0"/>
            <a:br>
              <a:rPr lang="en-US" sz="2400" dirty="0"/>
            </a:br>
            <a:endParaRPr lang="en-US" sz="2400" b="1" baseline="30000" dirty="0">
              <a:solidFill>
                <a:schemeClr val="tx1"/>
              </a:solidFill>
            </a:endParaRPr>
          </a:p>
        </p:txBody>
      </p:sp>
      <p:sp>
        <p:nvSpPr>
          <p:cNvPr id="9219" name="Content Placeholder 2"/>
          <p:cNvSpPr>
            <a:spLocks noGrp="1"/>
          </p:cNvSpPr>
          <p:nvPr>
            <p:ph idx="1"/>
          </p:nvPr>
        </p:nvSpPr>
        <p:spPr>
          <a:xfrm>
            <a:off x="1435608" y="1066800"/>
            <a:ext cx="7498080" cy="5181600"/>
          </a:xfrm>
        </p:spPr>
        <p:txBody>
          <a:bodyPr>
            <a:normAutofit/>
          </a:bodyPr>
          <a:lstStyle/>
          <a:p>
            <a:pPr>
              <a:buNone/>
            </a:pPr>
            <a:r>
              <a:rPr lang="en-US" dirty="0"/>
              <a:t> </a:t>
            </a:r>
          </a:p>
        </p:txBody>
      </p:sp>
      <p:sp>
        <p:nvSpPr>
          <p:cNvPr id="2" name="Rectangle 1">
            <a:extLst>
              <a:ext uri="{FF2B5EF4-FFF2-40B4-BE49-F238E27FC236}">
                <a16:creationId xmlns:a16="http://schemas.microsoft.com/office/drawing/2014/main" id="{C91B71E1-4AE1-7E4D-A8D8-E75FB198B3D4}"/>
              </a:ext>
            </a:extLst>
          </p:cNvPr>
          <p:cNvSpPr/>
          <p:nvPr/>
        </p:nvSpPr>
        <p:spPr>
          <a:xfrm>
            <a:off x="1600200" y="152400"/>
            <a:ext cx="7051548" cy="6678751"/>
          </a:xfrm>
          <a:prstGeom prst="rect">
            <a:avLst/>
          </a:prstGeom>
        </p:spPr>
        <p:txBody>
          <a:bodyPr wrap="square">
            <a:spAutoFit/>
          </a:bodyPr>
          <a:lstStyle/>
          <a:p>
            <a:pPr lvl="0"/>
            <a:r>
              <a:rPr lang="en-US" sz="3600" b="1" dirty="0">
                <a:latin typeface="+mn-lt"/>
              </a:rPr>
              <a:t>“1 in 5” attend our trainings</a:t>
            </a:r>
            <a:r>
              <a:rPr lang="en-US" sz="3200" dirty="0">
                <a:latin typeface="+mn-lt"/>
              </a:rPr>
              <a:t> </a:t>
            </a:r>
          </a:p>
          <a:p>
            <a:pPr marL="457200" lvl="0" indent="-457200">
              <a:buFont typeface="Arial" panose="020B0604020202020204" pitchFamily="34" charset="0"/>
              <a:buChar char="•"/>
            </a:pPr>
            <a:r>
              <a:rPr lang="en-US" sz="2800" dirty="0">
                <a:latin typeface="+mn-lt"/>
              </a:rPr>
              <a:t>Do we see them?  Tears, “checked out”, avoiding eye contact, etc.</a:t>
            </a:r>
          </a:p>
          <a:p>
            <a:pPr marL="457200" indent="-457200">
              <a:buFont typeface="Arial" panose="020B0604020202020204" pitchFamily="34" charset="0"/>
              <a:buChar char="•"/>
            </a:pPr>
            <a:r>
              <a:rPr lang="en-US" sz="2800" dirty="0">
                <a:latin typeface="+mn-lt"/>
              </a:rPr>
              <a:t>To best “see”, don’t project the PowerPoint – look at your hard copy and who God has put in front of you</a:t>
            </a:r>
          </a:p>
          <a:p>
            <a:pPr marL="457200" lvl="0" indent="-457200">
              <a:buFont typeface="Arial" panose="020B0604020202020204" pitchFamily="34" charset="0"/>
              <a:buChar char="•"/>
            </a:pPr>
            <a:r>
              <a:rPr lang="en-US" sz="2800" dirty="0">
                <a:latin typeface="+mn-lt"/>
              </a:rPr>
              <a:t>How do we best care for them during the workshop and afterwards?</a:t>
            </a:r>
          </a:p>
          <a:p>
            <a:pPr marL="457200" lvl="0" indent="-457200">
              <a:buFont typeface="Arial" panose="020B0604020202020204" pitchFamily="34" charset="0"/>
              <a:buChar char="•"/>
            </a:pPr>
            <a:r>
              <a:rPr lang="en-US" sz="2800" dirty="0">
                <a:latin typeface="+mn-lt"/>
              </a:rPr>
              <a:t>Give them permission to take care of themselves, get some air, or a drink</a:t>
            </a:r>
          </a:p>
          <a:p>
            <a:pPr marL="457200" lvl="0" indent="-457200">
              <a:buFont typeface="Arial" panose="020B0604020202020204" pitchFamily="34" charset="0"/>
              <a:buChar char="•"/>
            </a:pPr>
            <a:r>
              <a:rPr lang="en-US" sz="2800" dirty="0">
                <a:latin typeface="+mn-lt"/>
              </a:rPr>
              <a:t>Normalize how hard it is to think about or process child sexual abuse </a:t>
            </a:r>
          </a:p>
          <a:p>
            <a:pPr marL="457200" lvl="0" indent="-457200">
              <a:buFont typeface="Arial" panose="020B0604020202020204" pitchFamily="34" charset="0"/>
              <a:buChar char="•"/>
            </a:pPr>
            <a:r>
              <a:rPr lang="en-US" sz="2800" dirty="0">
                <a:latin typeface="+mn-lt"/>
              </a:rPr>
              <a:t>Afterwards, listen to their story, tell them you believe them and it was not their fault</a:t>
            </a:r>
          </a:p>
          <a:p>
            <a:pPr marL="457200" lvl="0" indent="-457200">
              <a:buFont typeface="Arial" panose="020B0604020202020204" pitchFamily="34" charset="0"/>
              <a:buChar char="•"/>
            </a:pPr>
            <a:r>
              <a:rPr lang="en-US" sz="2800" dirty="0">
                <a:latin typeface="+mn-lt"/>
              </a:rPr>
              <a:t>Connect them with resources</a:t>
            </a:r>
          </a:p>
        </p:txBody>
      </p:sp>
    </p:spTree>
    <p:extLst>
      <p:ext uri="{BB962C8B-B14F-4D97-AF65-F5344CB8AC3E}">
        <p14:creationId xmlns:p14="http://schemas.microsoft.com/office/powerpoint/2010/main" val="2403485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04800"/>
            <a:ext cx="7498080" cy="457200"/>
          </a:xfrm>
        </p:spPr>
        <p:txBody>
          <a:bodyPr>
            <a:noAutofit/>
          </a:bodyPr>
          <a:lstStyle/>
          <a:p>
            <a:br>
              <a:rPr lang="en-US" sz="2400" dirty="0">
                <a:solidFill>
                  <a:schemeClr val="tx1"/>
                </a:solidFill>
              </a:rPr>
            </a:br>
            <a:r>
              <a:rPr lang="en-US" sz="2800" b="1" dirty="0">
                <a:solidFill>
                  <a:schemeClr val="tx1"/>
                </a:solidFill>
              </a:rPr>
              <a:t>Church Specific Resources to have on hand</a:t>
            </a:r>
            <a:endParaRPr lang="en-US" sz="2800" b="1" baseline="30000" dirty="0">
              <a:solidFill>
                <a:schemeClr val="tx1"/>
              </a:solidFill>
            </a:endParaRPr>
          </a:p>
        </p:txBody>
      </p:sp>
      <p:sp>
        <p:nvSpPr>
          <p:cNvPr id="3" name="Content Placeholder 2"/>
          <p:cNvSpPr>
            <a:spLocks noGrp="1"/>
          </p:cNvSpPr>
          <p:nvPr>
            <p:ph idx="1"/>
          </p:nvPr>
        </p:nvSpPr>
        <p:spPr>
          <a:xfrm>
            <a:off x="1447800" y="1066800"/>
            <a:ext cx="7485888" cy="5181600"/>
          </a:xfrm>
        </p:spPr>
        <p:txBody>
          <a:bodyPr>
            <a:normAutofit/>
          </a:bodyPr>
          <a:lstStyle/>
          <a:p>
            <a:pPr lvl="0"/>
            <a:r>
              <a:rPr lang="en-US" sz="2800" dirty="0"/>
              <a:t>Local CPS Information</a:t>
            </a:r>
          </a:p>
          <a:p>
            <a:pPr lvl="0"/>
            <a:r>
              <a:rPr lang="en-US" sz="2800" dirty="0"/>
              <a:t>Skilled local therapists who specialize in the treatment of Child Sexual Abuse –  Provide three names.  Ask pastor for recommendations in your area</a:t>
            </a:r>
          </a:p>
          <a:p>
            <a:pPr lvl="0"/>
            <a:r>
              <a:rPr lang="en-US" sz="2800" dirty="0"/>
              <a:t>Information on Inner Healing opportunities at your church or a church in your community</a:t>
            </a:r>
          </a:p>
          <a:p>
            <a:endParaRPr lang="en-US" dirty="0"/>
          </a:p>
        </p:txBody>
      </p:sp>
    </p:spTree>
    <p:extLst>
      <p:ext uri="{BB962C8B-B14F-4D97-AF65-F5344CB8AC3E}">
        <p14:creationId xmlns:p14="http://schemas.microsoft.com/office/powerpoint/2010/main" val="3362623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9022" y="381000"/>
            <a:ext cx="6969177" cy="5943600"/>
          </a:xfrm>
        </p:spPr>
        <p:txBody>
          <a:bodyPr rtlCol="0">
            <a:normAutofit lnSpcReduction="10000"/>
          </a:bodyPr>
          <a:lstStyle/>
          <a:p>
            <a:pPr marL="82296" indent="0">
              <a:buNone/>
            </a:pPr>
            <a:r>
              <a:rPr lang="en-US" sz="3000" b="1" dirty="0"/>
              <a:t>Awareness Training Resources</a:t>
            </a:r>
          </a:p>
          <a:p>
            <a:r>
              <a:rPr lang="en-US" sz="3000" dirty="0"/>
              <a:t>Everything you need is provided</a:t>
            </a:r>
          </a:p>
          <a:p>
            <a:r>
              <a:rPr lang="en-US" sz="3000" dirty="0"/>
              <a:t>New online, easily customizable Child  Sexual Abuse Prevention Awareness Power </a:t>
            </a:r>
            <a:r>
              <a:rPr lang="en-US" sz="3000"/>
              <a:t>Point </a:t>
            </a:r>
            <a:endParaRPr lang="en-US" sz="3000" dirty="0"/>
          </a:p>
          <a:p>
            <a:r>
              <a:rPr lang="en-US" sz="3000" dirty="0"/>
              <a:t>Online resources: Indicators of abuse, video clips, church scenarios, etc.</a:t>
            </a:r>
          </a:p>
          <a:p>
            <a:r>
              <a:rPr lang="en-US" sz="3000" dirty="0"/>
              <a:t>Please note that the Safeguarding God’s Children for Ministries video which most DOMA churches have utilized is NO LONGER part of our awareness training.  Although it provides excellent information, it is outdated</a:t>
            </a:r>
            <a:r>
              <a:rPr lang="en-US" dirty="0"/>
              <a:t>.</a:t>
            </a:r>
          </a:p>
          <a:p>
            <a:pPr marL="82296" indent="0" fontAlgn="auto">
              <a:spcAft>
                <a:spcPts val="0"/>
              </a:spcAft>
              <a:buNone/>
              <a:defRPr/>
            </a:pPr>
            <a:endParaRPr lang="en-US" sz="2800" dirty="0"/>
          </a:p>
        </p:txBody>
      </p:sp>
    </p:spTree>
    <p:extLst>
      <p:ext uri="{BB962C8B-B14F-4D97-AF65-F5344CB8AC3E}">
        <p14:creationId xmlns:p14="http://schemas.microsoft.com/office/powerpoint/2010/main" val="65445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6136</TotalTime>
  <Words>1409</Words>
  <Application>Microsoft Macintosh PowerPoint</Application>
  <PresentationFormat>On-screen Show (4:3)</PresentationFormat>
  <Paragraphs>143</Paragraphs>
  <Slides>18</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Gill Sans MT</vt:lpstr>
      <vt:lpstr>Verdana</vt:lpstr>
      <vt:lpstr>Wingdings</vt:lpstr>
      <vt:lpstr>Wingdings 2</vt:lpstr>
      <vt:lpstr>Solstice</vt:lpstr>
      <vt:lpstr>           Diocese of the Mid-Atlantic  Child Sexual Abuse Prevention </vt:lpstr>
      <vt:lpstr> </vt:lpstr>
      <vt:lpstr>FIRST THINGS FIRST as a trainer</vt:lpstr>
      <vt:lpstr>FOR EACH TRAINING </vt:lpstr>
      <vt:lpstr> The Awareness Piece </vt:lpstr>
      <vt:lpstr>As a potential trainer. . .What is Your Why?</vt:lpstr>
      <vt:lpstr> </vt:lpstr>
      <vt:lpstr> Church Specific Resources to have on hand</vt:lpstr>
      <vt:lpstr>PowerPoint Presentation</vt:lpstr>
      <vt:lpstr>Awareness Agenda</vt:lpstr>
      <vt:lpstr>Policy Training Agenda</vt:lpstr>
      <vt:lpstr>Awarding Training Certificates</vt:lpstr>
      <vt:lpstr>Additional Training Resources  </vt:lpstr>
      <vt:lpstr>Creating a Child Protection Team </vt:lpstr>
      <vt:lpstr>Screening Resources </vt:lpstr>
      <vt:lpstr>Equipping the Saints for Ministry</vt:lpstr>
      <vt:lpstr>   </vt:lpstr>
      <vt:lpstr>Training Prep Review</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Kerry Walters</dc:creator>
  <cp:lastModifiedBy>Lindsey Feldman</cp:lastModifiedBy>
  <cp:revision>434</cp:revision>
  <cp:lastPrinted>2021-10-20T01:11:24Z</cp:lastPrinted>
  <dcterms:created xsi:type="dcterms:W3CDTF">2013-09-13T00:16:55Z</dcterms:created>
  <dcterms:modified xsi:type="dcterms:W3CDTF">2021-10-28T17:40:29Z</dcterms:modified>
</cp:coreProperties>
</file>