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2"/>
  </p:notesMasterIdLst>
  <p:handoutMasterIdLst>
    <p:handoutMasterId r:id="rId33"/>
  </p:handoutMasterIdLst>
  <p:sldIdLst>
    <p:sldId id="300" r:id="rId2"/>
    <p:sldId id="296" r:id="rId3"/>
    <p:sldId id="258" r:id="rId4"/>
    <p:sldId id="336" r:id="rId5"/>
    <p:sldId id="331" r:id="rId6"/>
    <p:sldId id="262" r:id="rId7"/>
    <p:sldId id="337" r:id="rId8"/>
    <p:sldId id="339" r:id="rId9"/>
    <p:sldId id="340" r:id="rId10"/>
    <p:sldId id="328" r:id="rId11"/>
    <p:sldId id="333" r:id="rId12"/>
    <p:sldId id="344" r:id="rId13"/>
    <p:sldId id="334" r:id="rId14"/>
    <p:sldId id="347" r:id="rId15"/>
    <p:sldId id="259" r:id="rId16"/>
    <p:sldId id="341" r:id="rId17"/>
    <p:sldId id="343" r:id="rId18"/>
    <p:sldId id="346" r:id="rId19"/>
    <p:sldId id="345" r:id="rId20"/>
    <p:sldId id="348" r:id="rId21"/>
    <p:sldId id="349" r:id="rId22"/>
    <p:sldId id="350" r:id="rId23"/>
    <p:sldId id="327" r:id="rId24"/>
    <p:sldId id="326" r:id="rId25"/>
    <p:sldId id="330" r:id="rId26"/>
    <p:sldId id="277" r:id="rId27"/>
    <p:sldId id="354" r:id="rId28"/>
    <p:sldId id="353" r:id="rId29"/>
    <p:sldId id="342" r:id="rId30"/>
    <p:sldId id="352" r:id="rId31"/>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948" autoAdjust="0"/>
    <p:restoredTop sz="86322" autoAdjust="0"/>
  </p:normalViewPr>
  <p:slideViewPr>
    <p:cSldViewPr>
      <p:cViewPr varScale="1">
        <p:scale>
          <a:sx n="97" d="100"/>
          <a:sy n="97" d="100"/>
        </p:scale>
        <p:origin x="1544" y="2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978"/>
    </p:cViewPr>
  </p:sorterViewPr>
  <p:notesViewPr>
    <p:cSldViewPr>
      <p:cViewPr varScale="1">
        <p:scale>
          <a:sx n="49" d="100"/>
          <a:sy n="49" d="100"/>
        </p:scale>
        <p:origin x="-1638" y="-108"/>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3978539" y="0"/>
            <a:ext cx="3043344" cy="465455"/>
          </a:xfrm>
          <a:prstGeom prst="rect">
            <a:avLst/>
          </a:prstGeom>
        </p:spPr>
        <p:txBody>
          <a:bodyPr vert="horz" lIns="93287" tIns="46643" rIns="93287" bIns="46643" rtlCol="0"/>
          <a:lstStyle>
            <a:lvl1pPr algn="r">
              <a:defRPr sz="1300"/>
            </a:lvl1pPr>
          </a:lstStyle>
          <a:p>
            <a:pPr>
              <a:defRPr/>
            </a:pPr>
            <a:fld id="{FA583C7A-ABD3-4E93-887D-169BEDB0E15A}" type="datetimeFigureOut">
              <a:rPr lang="en-US"/>
              <a:pPr>
                <a:defRPr/>
              </a:pPr>
              <a:t>10/28/21</a:t>
            </a:fld>
            <a:endParaRPr lang="en-US" dirty="0"/>
          </a:p>
        </p:txBody>
      </p:sp>
      <p:sp>
        <p:nvSpPr>
          <p:cNvPr id="5" name="Slide Number Placeholder 4"/>
          <p:cNvSpPr>
            <a:spLocks noGrp="1"/>
          </p:cNvSpPr>
          <p:nvPr>
            <p:ph type="sldNum" sz="quarter" idx="3"/>
          </p:nvPr>
        </p:nvSpPr>
        <p:spPr>
          <a:xfrm>
            <a:off x="3978539" y="8841491"/>
            <a:ext cx="3043344" cy="465455"/>
          </a:xfrm>
          <a:prstGeom prst="rect">
            <a:avLst/>
          </a:prstGeom>
        </p:spPr>
        <p:txBody>
          <a:bodyPr vert="horz" lIns="93287" tIns="46643" rIns="93287" bIns="46643" rtlCol="0" anchor="b"/>
          <a:lstStyle>
            <a:lvl1pPr algn="r">
              <a:defRPr sz="1300"/>
            </a:lvl1pPr>
          </a:lstStyle>
          <a:p>
            <a:pPr>
              <a:defRPr/>
            </a:pPr>
            <a:fld id="{7C3881E7-C574-4C86-A93E-EDDDF34EF54C}" type="slidenum">
              <a:rPr lang="en-US"/>
              <a:pPr>
                <a:defRPr/>
              </a:pPr>
              <a:t>‹#›</a:t>
            </a:fld>
            <a:endParaRPr lang="en-US" dirty="0"/>
          </a:p>
        </p:txBody>
      </p:sp>
    </p:spTree>
    <p:extLst>
      <p:ext uri="{BB962C8B-B14F-4D97-AF65-F5344CB8AC3E}">
        <p14:creationId xmlns:p14="http://schemas.microsoft.com/office/powerpoint/2010/main" val="338989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0"/>
            <a:ext cx="3043344" cy="465455"/>
          </a:xfrm>
          <a:prstGeom prst="rect">
            <a:avLst/>
          </a:prstGeom>
        </p:spPr>
        <p:txBody>
          <a:bodyPr vert="horz" lIns="93287" tIns="46643" rIns="93287" bIns="46643" rtlCol="0"/>
          <a:lstStyle>
            <a:lvl1pPr algn="l">
              <a:defRPr sz="1300"/>
            </a:lvl1pPr>
          </a:lstStyle>
          <a:p>
            <a:endParaRPr lang="en-US" dirty="0"/>
          </a:p>
        </p:txBody>
      </p:sp>
      <p:sp>
        <p:nvSpPr>
          <p:cNvPr id="3" name="Date Placeholder 2"/>
          <p:cNvSpPr>
            <a:spLocks noGrp="1"/>
          </p:cNvSpPr>
          <p:nvPr>
            <p:ph type="dt" idx="1"/>
          </p:nvPr>
        </p:nvSpPr>
        <p:spPr>
          <a:xfrm>
            <a:off x="3978539" y="0"/>
            <a:ext cx="3043344" cy="465455"/>
          </a:xfrm>
          <a:prstGeom prst="rect">
            <a:avLst/>
          </a:prstGeom>
        </p:spPr>
        <p:txBody>
          <a:bodyPr vert="horz" lIns="93287" tIns="46643" rIns="93287" bIns="46643" rtlCol="0"/>
          <a:lstStyle>
            <a:lvl1pPr algn="r">
              <a:defRPr sz="1300"/>
            </a:lvl1pPr>
          </a:lstStyle>
          <a:p>
            <a:fld id="{F09AD0FE-1FE6-48B7-8BCA-5E2E26EA8503}" type="datetimeFigureOut">
              <a:rPr lang="en-US" smtClean="0"/>
              <a:pPr/>
              <a:t>10/28/21</a:t>
            </a:fld>
            <a:endParaRPr lang="en-US" dirty="0"/>
          </a:p>
        </p:txBody>
      </p:sp>
      <p:sp>
        <p:nvSpPr>
          <p:cNvPr id="4" name="Slide Image Placeholder 3"/>
          <p:cNvSpPr>
            <a:spLocks noGrp="1" noRot="1" noChangeAspect="1"/>
          </p:cNvSpPr>
          <p:nvPr>
            <p:ph type="sldImg" idx="2"/>
          </p:nvPr>
        </p:nvSpPr>
        <p:spPr>
          <a:xfrm>
            <a:off x="1185863" y="698500"/>
            <a:ext cx="4652962" cy="3490913"/>
          </a:xfrm>
          <a:prstGeom prst="rect">
            <a:avLst/>
          </a:prstGeom>
          <a:noFill/>
          <a:ln w="12700">
            <a:solidFill>
              <a:prstClr val="black"/>
            </a:solidFill>
          </a:ln>
        </p:spPr>
        <p:txBody>
          <a:bodyPr vert="horz" lIns="93287" tIns="46643" rIns="93287" bIns="46643"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287" tIns="46643" rIns="93287" bIns="46643"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4" y="8841491"/>
            <a:ext cx="3043344" cy="465455"/>
          </a:xfrm>
          <a:prstGeom prst="rect">
            <a:avLst/>
          </a:prstGeom>
        </p:spPr>
        <p:txBody>
          <a:bodyPr vert="horz" lIns="93287" tIns="46643" rIns="93287" bIns="46643" rtlCol="0" anchor="b"/>
          <a:lstStyle>
            <a:lvl1pPr algn="l">
              <a:defRPr sz="1300"/>
            </a:lvl1pPr>
          </a:lstStyle>
          <a:p>
            <a:endParaRPr lang="en-US" dirty="0"/>
          </a:p>
        </p:txBody>
      </p:sp>
      <p:sp>
        <p:nvSpPr>
          <p:cNvPr id="7" name="Slide Number Placeholder 6"/>
          <p:cNvSpPr>
            <a:spLocks noGrp="1"/>
          </p:cNvSpPr>
          <p:nvPr>
            <p:ph type="sldNum" sz="quarter" idx="5"/>
          </p:nvPr>
        </p:nvSpPr>
        <p:spPr>
          <a:xfrm>
            <a:off x="3978539" y="8841491"/>
            <a:ext cx="3043344" cy="465455"/>
          </a:xfrm>
          <a:prstGeom prst="rect">
            <a:avLst/>
          </a:prstGeom>
        </p:spPr>
        <p:txBody>
          <a:bodyPr vert="horz" lIns="93287" tIns="46643" rIns="93287" bIns="46643" rtlCol="0" anchor="b"/>
          <a:lstStyle>
            <a:lvl1pPr algn="r">
              <a:defRPr sz="1300"/>
            </a:lvl1pPr>
          </a:lstStyle>
          <a:p>
            <a:fld id="{3A7EB75B-6746-4655-995B-AB47C7FF98C1}" type="slidenum">
              <a:rPr lang="en-US" smtClean="0"/>
              <a:pPr/>
              <a:t>‹#›</a:t>
            </a:fld>
            <a:endParaRPr lang="en-US" dirty="0"/>
          </a:p>
        </p:txBody>
      </p:sp>
    </p:spTree>
    <p:extLst>
      <p:ext uri="{BB962C8B-B14F-4D97-AF65-F5344CB8AC3E}">
        <p14:creationId xmlns:p14="http://schemas.microsoft.com/office/powerpoint/2010/main" val="333731713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A7EB75B-6746-4655-995B-AB47C7FF98C1}" type="slidenum">
              <a:rPr lang="en-US" smtClean="0"/>
              <a:pPr/>
              <a:t>3</a:t>
            </a:fld>
            <a:endParaRPr lang="en-US" dirty="0"/>
          </a:p>
        </p:txBody>
      </p:sp>
    </p:spTree>
    <p:extLst>
      <p:ext uri="{BB962C8B-B14F-4D97-AF65-F5344CB8AC3E}">
        <p14:creationId xmlns:p14="http://schemas.microsoft.com/office/powerpoint/2010/main" val="16777886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A7EB75B-6746-4655-995B-AB47C7FF98C1}" type="slidenum">
              <a:rPr lang="en-US" smtClean="0"/>
              <a:pPr/>
              <a:t>5</a:t>
            </a:fld>
            <a:endParaRPr lang="en-US" dirty="0"/>
          </a:p>
        </p:txBody>
      </p:sp>
    </p:spTree>
    <p:extLst>
      <p:ext uri="{BB962C8B-B14F-4D97-AF65-F5344CB8AC3E}">
        <p14:creationId xmlns:p14="http://schemas.microsoft.com/office/powerpoint/2010/main" val="33723542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A7EB75B-6746-4655-995B-AB47C7FF98C1}" type="slidenum">
              <a:rPr lang="en-US" smtClean="0"/>
              <a:pPr/>
              <a:t>7</a:t>
            </a:fld>
            <a:endParaRPr lang="en-US" dirty="0"/>
          </a:p>
        </p:txBody>
      </p:sp>
    </p:spTree>
    <p:extLst>
      <p:ext uri="{BB962C8B-B14F-4D97-AF65-F5344CB8AC3E}">
        <p14:creationId xmlns:p14="http://schemas.microsoft.com/office/powerpoint/2010/main" val="5183013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A7EB75B-6746-4655-995B-AB47C7FF98C1}" type="slidenum">
              <a:rPr lang="en-US" smtClean="0"/>
              <a:pPr/>
              <a:t>8</a:t>
            </a:fld>
            <a:endParaRPr lang="en-US" dirty="0"/>
          </a:p>
        </p:txBody>
      </p:sp>
    </p:spTree>
    <p:extLst>
      <p:ext uri="{BB962C8B-B14F-4D97-AF65-F5344CB8AC3E}">
        <p14:creationId xmlns:p14="http://schemas.microsoft.com/office/powerpoint/2010/main" val="41472691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A7EB75B-6746-4655-995B-AB47C7FF98C1}" type="slidenum">
              <a:rPr lang="en-US" smtClean="0"/>
              <a:pPr/>
              <a:t>16</a:t>
            </a:fld>
            <a:endParaRPr lang="en-US" dirty="0"/>
          </a:p>
        </p:txBody>
      </p:sp>
    </p:spTree>
    <p:extLst>
      <p:ext uri="{BB962C8B-B14F-4D97-AF65-F5344CB8AC3E}">
        <p14:creationId xmlns:p14="http://schemas.microsoft.com/office/powerpoint/2010/main" val="7942508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A7EB75B-6746-4655-995B-AB47C7FF98C1}" type="slidenum">
              <a:rPr lang="en-US" smtClean="0"/>
              <a:pPr/>
              <a:t>20</a:t>
            </a:fld>
            <a:endParaRPr lang="en-US" dirty="0"/>
          </a:p>
        </p:txBody>
      </p:sp>
    </p:spTree>
    <p:extLst>
      <p:ext uri="{BB962C8B-B14F-4D97-AF65-F5344CB8AC3E}">
        <p14:creationId xmlns:p14="http://schemas.microsoft.com/office/powerpoint/2010/main" val="15955026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lstStyle>
          <a:p>
            <a:r>
              <a:rPr kumimoji="0"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7" name="Date Placeholder 6"/>
          <p:cNvSpPr>
            <a:spLocks noGrp="1"/>
          </p:cNvSpPr>
          <p:nvPr>
            <p:ph type="dt" sz="half" idx="10"/>
          </p:nvPr>
        </p:nvSpPr>
        <p:spPr/>
        <p:txBody>
          <a:bodyPr/>
          <a:lstStyle/>
          <a:p>
            <a:pPr>
              <a:defRPr/>
            </a:pPr>
            <a:fld id="{D2887200-7BA6-4564-B3AB-FB245E746680}" type="datetimeFigureOut">
              <a:rPr lang="en-US" smtClean="0"/>
              <a:pPr>
                <a:defRPr/>
              </a:pPr>
              <a:t>10/28/21</a:t>
            </a:fld>
            <a:endParaRPr lang="en-US" dirty="0"/>
          </a:p>
        </p:txBody>
      </p:sp>
      <p:sp>
        <p:nvSpPr>
          <p:cNvPr id="20" name="Footer Placeholder 19"/>
          <p:cNvSpPr>
            <a:spLocks noGrp="1"/>
          </p:cNvSpPr>
          <p:nvPr>
            <p:ph type="ftr" sz="quarter" idx="11"/>
          </p:nvPr>
        </p:nvSpPr>
        <p:spPr/>
        <p:txBody>
          <a:bodyPr/>
          <a:lstStyle/>
          <a:p>
            <a:pPr>
              <a:defRPr/>
            </a:pPr>
            <a:endParaRPr lang="en-US" dirty="0"/>
          </a:p>
        </p:txBody>
      </p:sp>
      <p:sp>
        <p:nvSpPr>
          <p:cNvPr id="10" name="Slide Number Placeholder 9"/>
          <p:cNvSpPr>
            <a:spLocks noGrp="1"/>
          </p:cNvSpPr>
          <p:nvPr>
            <p:ph type="sldNum" sz="quarter" idx="12"/>
          </p:nvPr>
        </p:nvSpPr>
        <p:spPr/>
        <p:txBody>
          <a:bodyPr/>
          <a:lstStyle/>
          <a:p>
            <a:pPr>
              <a:defRPr/>
            </a:pPr>
            <a:fld id="{E35C1ED6-DBB5-4C37-ACC3-DA0170C9B464}" type="slidenum">
              <a:rPr lang="en-US" smtClean="0"/>
              <a:pPr>
                <a:defRPr/>
              </a:pPr>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pic>
        <p:nvPicPr>
          <p:cNvPr id="11" name="Picture 10" descr="DOMA Logo.JPG"/>
          <p:cNvPicPr>
            <a:picLocks noChangeAspect="1"/>
          </p:cNvPicPr>
          <p:nvPr userDrawn="1"/>
        </p:nvPicPr>
        <p:blipFill>
          <a:blip r:embed="rId2" cstate="print"/>
          <a:stretch>
            <a:fillRect/>
          </a:stretch>
        </p:blipFill>
        <p:spPr>
          <a:xfrm>
            <a:off x="1" y="6172200"/>
            <a:ext cx="2169113" cy="6858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fld id="{179B55D0-2C4D-4CD3-8DA7-B2EB27B5C516}" type="datetimeFigureOut">
              <a:rPr lang="en-US" smtClean="0"/>
              <a:pPr>
                <a:defRPr/>
              </a:pPr>
              <a:t>10/28/21</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84743CCA-21E0-4981-827C-6108E812E593}"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fld id="{42796C74-16DF-4846-A0A2-01F16C4C65D7}" type="datetimeFigureOut">
              <a:rPr lang="en-US" smtClean="0"/>
              <a:pPr>
                <a:defRPr/>
              </a:pPr>
              <a:t>10/28/21</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AB40DE4-5CD9-464F-B4A3-52134CB6C109}"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fld id="{96EB946F-75F1-42F3-8F1B-8FB59D85725B}" type="datetimeFigureOut">
              <a:rPr lang="en-US" smtClean="0"/>
              <a:pPr>
                <a:defRPr/>
              </a:pPr>
              <a:t>10/28/21</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6B4AF41-80B9-4558-9422-881D2D5F47ED}"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pPr>
              <a:defRPr/>
            </a:pPr>
            <a:fld id="{0EDF4089-77D1-40AE-9589-555FA5BA9173}" type="datetimeFigureOut">
              <a:rPr lang="en-US" smtClean="0"/>
              <a:pPr>
                <a:defRPr/>
              </a:pPr>
              <a:t>10/28/21</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6212D4BC-C09C-42C6-B9BC-C34CCF710199}" type="slidenum">
              <a:rPr lang="en-US" smtClean="0"/>
              <a:pPr>
                <a:defRPr/>
              </a:pPr>
              <a:t>‹#›</a:t>
            </a:fld>
            <a:endParaRPr lang="en-US"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pic>
        <p:nvPicPr>
          <p:cNvPr id="11" name="Picture 10" descr="DOMA Logo.JPG"/>
          <p:cNvPicPr>
            <a:picLocks noChangeAspect="1"/>
          </p:cNvPicPr>
          <p:nvPr userDrawn="1"/>
        </p:nvPicPr>
        <p:blipFill>
          <a:blip r:embed="rId2" cstate="print"/>
          <a:stretch>
            <a:fillRect/>
          </a:stretch>
        </p:blipFill>
        <p:spPr>
          <a:xfrm>
            <a:off x="1" y="6172200"/>
            <a:ext cx="2169113" cy="68580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a:defRPr/>
            </a:pPr>
            <a:fld id="{F98D552F-5D5A-4D92-B34F-A970A3CA1BE9}" type="datetimeFigureOut">
              <a:rPr lang="en-US" smtClean="0"/>
              <a:pPr>
                <a:defRPr/>
              </a:pPr>
              <a:t>10/28/21</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2C4B8814-9EF6-4AAB-9F99-03A2727F594C}"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pPr>
              <a:defRPr/>
            </a:pPr>
            <a:fld id="{59AFCD22-CF7F-42CC-8F11-9C0096E162AF}" type="datetimeFigureOut">
              <a:rPr lang="en-US" smtClean="0"/>
              <a:pPr>
                <a:defRPr/>
              </a:pPr>
              <a:t>10/28/21</a:t>
            </a:fld>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ED154CB8-AA42-4F41-B7A0-064B207F12D4}"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pPr>
              <a:defRPr/>
            </a:pPr>
            <a:fld id="{91188C17-6236-47A6-AC3E-EC705ECAD806}" type="datetimeFigureOut">
              <a:rPr lang="en-US" smtClean="0"/>
              <a:pPr>
                <a:defRPr/>
              </a:pPr>
              <a:t>10/28/21</a:t>
            </a:fld>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B54D14FB-7EF3-4214-BAB0-23B2BB8DD11F}"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Date Placeholder 1"/>
          <p:cNvSpPr>
            <a:spLocks noGrp="1"/>
          </p:cNvSpPr>
          <p:nvPr>
            <p:ph type="dt" sz="half" idx="10"/>
          </p:nvPr>
        </p:nvSpPr>
        <p:spPr/>
        <p:txBody>
          <a:bodyPr/>
          <a:lstStyle/>
          <a:p>
            <a:pPr>
              <a:defRPr/>
            </a:pPr>
            <a:fld id="{63DF3119-B7C5-422E-A752-A2B979E5DD47}" type="datetimeFigureOut">
              <a:rPr lang="en-US" smtClean="0"/>
              <a:pPr>
                <a:defRPr/>
              </a:pPr>
              <a:t>10/28/21</a:t>
            </a:fld>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A7E75658-E5E2-49C9-AD98-372238FEB1CB}" type="slidenum">
              <a:rPr lang="en-US" smtClean="0"/>
              <a:pPr>
                <a:defRPr/>
              </a:pPr>
              <a:t>‹#›</a:t>
            </a:fld>
            <a:endParaRPr lang="en-US"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pic>
        <p:nvPicPr>
          <p:cNvPr id="7" name="Picture 6" descr="DOMA Logo.JPG"/>
          <p:cNvPicPr>
            <a:picLocks noChangeAspect="1"/>
          </p:cNvPicPr>
          <p:nvPr userDrawn="1"/>
        </p:nvPicPr>
        <p:blipFill>
          <a:blip r:embed="rId2" cstate="print"/>
          <a:stretch>
            <a:fillRect/>
          </a:stretch>
        </p:blipFill>
        <p:spPr>
          <a:xfrm>
            <a:off x="1" y="6172200"/>
            <a:ext cx="2169113" cy="685800"/>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a:defRPr/>
            </a:pPr>
            <a:fld id="{077F2D23-109C-4943-9A1F-32BE3AF2BBBE}" type="datetimeFigureOut">
              <a:rPr lang="en-US" smtClean="0"/>
              <a:pPr>
                <a:defRPr/>
              </a:pPr>
              <a:t>10/28/21</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F371795A-B191-47E3-A720-ED4E274F5A08}" type="slidenum">
              <a:rPr lang="en-US" smtClean="0"/>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lstStyle>
          <a:p>
            <a:r>
              <a:rPr kumimoji="0" lang="en-US"/>
              <a:t>Click to edit Master title style</a:t>
            </a:r>
          </a:p>
        </p:txBody>
      </p:sp>
      <p:sp>
        <p:nvSpPr>
          <p:cNvPr id="5" name="Date Placeholder 4"/>
          <p:cNvSpPr>
            <a:spLocks noGrp="1"/>
          </p:cNvSpPr>
          <p:nvPr>
            <p:ph type="dt" sz="half" idx="10"/>
          </p:nvPr>
        </p:nvSpPr>
        <p:spPr/>
        <p:txBody>
          <a:bodyPr/>
          <a:lstStyle/>
          <a:p>
            <a:pPr>
              <a:defRPr/>
            </a:pPr>
            <a:fld id="{D708806E-F597-4B23-A114-6E863C4D6DA5}" type="datetimeFigureOut">
              <a:rPr lang="en-US" smtClean="0"/>
              <a:pPr>
                <a:defRPr/>
              </a:pPr>
              <a:t>10/28/21</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43B21A6B-745E-4885-ABEE-B23C0E13DF16}" type="slidenum">
              <a:rPr lang="en-US" smtClean="0"/>
              <a:pPr>
                <a:defRPr/>
              </a:pPr>
              <a:t>‹#›</a:t>
            </a:fld>
            <a:endParaRPr lang="en-US"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lstStyle>
          <a:p>
            <a:pPr marL="0" algn="l" eaLnBrk="1" latinLnBrk="0" hangingPunct="1"/>
            <a:r>
              <a:rPr kumimoji="0" lang="en-US" dirty="0"/>
              <a:t>Click icon to add picture</a:t>
            </a:r>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lstStyle>
          <a:p>
            <a:pPr>
              <a:defRPr/>
            </a:pPr>
            <a:fld id="{94A75FC3-B10E-43CC-830F-D135FD7D5557}" type="datetimeFigureOut">
              <a:rPr lang="en-US" smtClean="0"/>
              <a:pPr>
                <a:defRPr/>
              </a:pPr>
              <a:t>10/28/21</a:t>
            </a:fld>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lstStyle>
          <a:p>
            <a:pPr>
              <a:defRPr/>
            </a:pPr>
            <a:endParaRPr lang="en-US"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lstStyle>
          <a:p>
            <a:pPr>
              <a:defRPr/>
            </a:pPr>
            <a:fld id="{E7D6865C-71AC-4C6B-A37D-2A910B882EB4}" type="slidenum">
              <a:rPr lang="en-US" smtClean="0"/>
              <a:pPr>
                <a:defRPr/>
              </a:pPr>
              <a:t>‹#›</a:t>
            </a:fld>
            <a:endParaRPr lang="en-US"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pic>
        <p:nvPicPr>
          <p:cNvPr id="13" name="Picture 12" descr="DOMA Logo.JPG"/>
          <p:cNvPicPr>
            <a:picLocks noChangeAspect="1"/>
          </p:cNvPicPr>
          <p:nvPr userDrawn="1"/>
        </p:nvPicPr>
        <p:blipFill>
          <a:blip r:embed="rId13" cstate="print"/>
          <a:stretch>
            <a:fillRect/>
          </a:stretch>
        </p:blipFill>
        <p:spPr>
          <a:xfrm>
            <a:off x="1" y="6172200"/>
            <a:ext cx="2169113" cy="685800"/>
          </a:xfrm>
          <a:prstGeom prst="rect">
            <a:avLst/>
          </a:prstGeom>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828800" y="220328"/>
            <a:ext cx="6477000" cy="770272"/>
          </a:xfrm>
        </p:spPr>
        <p:txBody>
          <a:bodyPr>
            <a:normAutofit fontScale="90000"/>
          </a:bodyPr>
          <a:lstStyle/>
          <a:p>
            <a:pPr algn="ctr"/>
            <a:r>
              <a:rPr lang="en-US" sz="4800" dirty="0"/>
              <a:t>    </a:t>
            </a:r>
            <a:br>
              <a:rPr lang="en-US" sz="4400" dirty="0"/>
            </a:br>
            <a:r>
              <a:rPr lang="en-US" sz="3600" dirty="0"/>
              <a:t> </a:t>
            </a:r>
            <a:r>
              <a:rPr lang="en-US" sz="3100" b="1" dirty="0">
                <a:solidFill>
                  <a:schemeClr val="tx1"/>
                </a:solidFill>
              </a:rPr>
              <a:t>PROTECTING GOD’S CHILDREN</a:t>
            </a:r>
          </a:p>
        </p:txBody>
      </p:sp>
      <p:sp>
        <p:nvSpPr>
          <p:cNvPr id="5" name="Subtitle 4"/>
          <p:cNvSpPr>
            <a:spLocks noGrp="1"/>
          </p:cNvSpPr>
          <p:nvPr>
            <p:ph type="subTitle" idx="1"/>
          </p:nvPr>
        </p:nvSpPr>
        <p:spPr>
          <a:xfrm>
            <a:off x="1432560" y="990600"/>
            <a:ext cx="7406640" cy="4876800"/>
          </a:xfrm>
        </p:spPr>
        <p:txBody>
          <a:bodyPr/>
          <a:lstStyle/>
          <a:p>
            <a:pPr algn="ctr"/>
            <a:endParaRPr lang="en-US" sz="1000" i="1" dirty="0"/>
          </a:p>
          <a:p>
            <a:pPr algn="ctr"/>
            <a:r>
              <a:rPr lang="en-US" b="1" i="1" dirty="0">
                <a:solidFill>
                  <a:srgbClr val="FF0000"/>
                </a:solidFill>
              </a:rPr>
              <a:t>Child Sexual Abuse Awareness Training </a:t>
            </a:r>
          </a:p>
          <a:p>
            <a:pPr algn="ctr"/>
            <a:endParaRPr lang="en-US" b="1" i="1" dirty="0"/>
          </a:p>
          <a:p>
            <a:pPr algn="ctr"/>
            <a:endParaRPr lang="en-US" b="1" i="1" dirty="0"/>
          </a:p>
          <a:p>
            <a:pPr algn="ctr"/>
            <a:endParaRPr lang="en-US" b="1" i="1" dirty="0"/>
          </a:p>
          <a:p>
            <a:pPr algn="ctr"/>
            <a:endParaRPr lang="en-US" b="1" i="1" dirty="0"/>
          </a:p>
          <a:p>
            <a:pPr algn="ctr"/>
            <a:endParaRPr lang="en-US" b="1" i="1" dirty="0"/>
          </a:p>
          <a:p>
            <a:pPr algn="ctr"/>
            <a:endParaRPr lang="en-US" b="1" i="1" dirty="0"/>
          </a:p>
          <a:p>
            <a:pPr algn="ctr"/>
            <a:r>
              <a:rPr lang="en-US" b="1" i="1" dirty="0"/>
              <a:t>Keeping God’s Name Holy and His Kids Safe</a:t>
            </a:r>
          </a:p>
        </p:txBody>
      </p:sp>
      <p:pic>
        <p:nvPicPr>
          <p:cNvPr id="6" name="Picture 5" descr="ACNA_LOGO.jpg"/>
          <p:cNvPicPr>
            <a:picLocks noChangeAspect="1"/>
          </p:cNvPicPr>
          <p:nvPr/>
        </p:nvPicPr>
        <p:blipFill>
          <a:blip r:embed="rId2" cstate="print"/>
          <a:stretch>
            <a:fillRect/>
          </a:stretch>
        </p:blipFill>
        <p:spPr>
          <a:xfrm>
            <a:off x="4051300" y="2057400"/>
            <a:ext cx="2032000" cy="2032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0468" y="304800"/>
            <a:ext cx="7498080" cy="1143000"/>
          </a:xfrm>
        </p:spPr>
        <p:txBody>
          <a:bodyPr>
            <a:noAutofit/>
          </a:bodyPr>
          <a:lstStyle/>
          <a:p>
            <a:r>
              <a:rPr lang="en-US" sz="3600" b="1" dirty="0">
                <a:solidFill>
                  <a:schemeClr val="tx1"/>
                </a:solidFill>
              </a:rPr>
              <a:t>Society is more willing to accept that a perpetrator is</a:t>
            </a:r>
          </a:p>
        </p:txBody>
      </p:sp>
      <p:sp>
        <p:nvSpPr>
          <p:cNvPr id="3" name="Content Placeholder 2"/>
          <p:cNvSpPr>
            <a:spLocks noGrp="1"/>
          </p:cNvSpPr>
          <p:nvPr>
            <p:ph idx="1"/>
          </p:nvPr>
        </p:nvSpPr>
        <p:spPr/>
        <p:txBody>
          <a:bodyPr>
            <a:normAutofit/>
          </a:bodyPr>
          <a:lstStyle/>
          <a:p>
            <a:r>
              <a:rPr lang="en-US" dirty="0"/>
              <a:t>A sinister, unknown “stranger” or</a:t>
            </a:r>
          </a:p>
          <a:p>
            <a:r>
              <a:rPr lang="en-US" dirty="0"/>
              <a:t>A father/stepfather as a child molester </a:t>
            </a:r>
            <a:endParaRPr lang="en-US" sz="2000" dirty="0"/>
          </a:p>
          <a:p>
            <a:pPr>
              <a:buFont typeface="Arial" charset="0"/>
              <a:buNone/>
            </a:pPr>
            <a:r>
              <a:rPr lang="en-US" sz="3600" b="1" dirty="0"/>
              <a:t>Than a…</a:t>
            </a:r>
          </a:p>
          <a:p>
            <a:r>
              <a:rPr lang="en-US" dirty="0"/>
              <a:t>Clergy member </a:t>
            </a:r>
          </a:p>
          <a:p>
            <a:r>
              <a:rPr lang="en-US" dirty="0"/>
              <a:t>Next-door neighbor</a:t>
            </a:r>
          </a:p>
          <a:p>
            <a:r>
              <a:rPr lang="en-US" dirty="0"/>
              <a:t>Teacher </a:t>
            </a:r>
          </a:p>
          <a:p>
            <a:r>
              <a:rPr lang="en-US" dirty="0"/>
              <a:t>Coach or</a:t>
            </a:r>
          </a:p>
          <a:p>
            <a:r>
              <a:rPr lang="en-US" dirty="0"/>
              <a:t>Youth-serving volunteer</a:t>
            </a:r>
            <a:r>
              <a:rPr lang="en-US" b="1" baseline="30000" dirty="0"/>
              <a:t>7</a:t>
            </a:r>
            <a:endParaRPr lang="en-US" sz="3000" b="1" baseline="30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linds(horizontal)">
                                      <p:cBhvr>
                                        <p:cTn id="7" dur="500"/>
                                        <p:tgtEl>
                                          <p:spTgt spid="3">
                                            <p:txEl>
                                              <p:pRg st="3" end="3"/>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blinds(horizontal)">
                                      <p:cBhvr>
                                        <p:cTn id="10" dur="500"/>
                                        <p:tgtEl>
                                          <p:spTgt spid="3">
                                            <p:txEl>
                                              <p:pRg st="4" end="4"/>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blinds(horizontal)">
                                      <p:cBhvr>
                                        <p:cTn id="13" dur="500"/>
                                        <p:tgtEl>
                                          <p:spTgt spid="3">
                                            <p:txEl>
                                              <p:pRg st="5" end="5"/>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blinds(horizontal)">
                                      <p:cBhvr>
                                        <p:cTn id="16" dur="500"/>
                                        <p:tgtEl>
                                          <p:spTgt spid="3">
                                            <p:txEl>
                                              <p:pRg st="6" end="6"/>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Effect transition="in" filter="blinds(horizontal)">
                                      <p:cBhvr>
                                        <p:cTn id="19"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81000"/>
            <a:ext cx="7866888" cy="304800"/>
          </a:xfrm>
        </p:spPr>
        <p:txBody>
          <a:bodyPr>
            <a:noAutofit/>
          </a:bodyPr>
          <a:lstStyle/>
          <a:p>
            <a:pPr algn="ctr"/>
            <a:br>
              <a:rPr lang="en-US" sz="2400" b="1" dirty="0">
                <a:solidFill>
                  <a:srgbClr val="FF0000"/>
                </a:solidFill>
              </a:rPr>
            </a:br>
            <a:br>
              <a:rPr lang="en-US" sz="2400" b="1" dirty="0">
                <a:solidFill>
                  <a:srgbClr val="FF0000"/>
                </a:solidFill>
              </a:rPr>
            </a:br>
            <a:br>
              <a:rPr lang="en-US" sz="2000" dirty="0">
                <a:solidFill>
                  <a:schemeClr val="tx1"/>
                </a:solidFill>
              </a:rPr>
            </a:br>
            <a:br>
              <a:rPr lang="en-US" sz="2000" dirty="0"/>
            </a:br>
            <a:br>
              <a:rPr lang="en-US" sz="2400" baseline="30000" dirty="0"/>
            </a:br>
            <a:endParaRPr lang="en-US" sz="2400" dirty="0"/>
          </a:p>
        </p:txBody>
      </p:sp>
      <p:sp>
        <p:nvSpPr>
          <p:cNvPr id="5" name="Content Placeholder 4">
            <a:extLst>
              <a:ext uri="{FF2B5EF4-FFF2-40B4-BE49-F238E27FC236}">
                <a16:creationId xmlns:a16="http://schemas.microsoft.com/office/drawing/2014/main" id="{E419F4C4-586E-9247-8D26-91040B405947}"/>
              </a:ext>
            </a:extLst>
          </p:cNvPr>
          <p:cNvSpPr>
            <a:spLocks noGrp="1"/>
          </p:cNvSpPr>
          <p:nvPr>
            <p:ph idx="1"/>
          </p:nvPr>
        </p:nvSpPr>
        <p:spPr>
          <a:xfrm>
            <a:off x="1435608" y="381000"/>
            <a:ext cx="7498080" cy="5486400"/>
          </a:xfrm>
        </p:spPr>
        <p:txBody>
          <a:bodyPr>
            <a:normAutofit/>
          </a:bodyPr>
          <a:lstStyle/>
          <a:p>
            <a:pPr algn="ctr">
              <a:buFont typeface="Arial" panose="020B0604020202020204" pitchFamily="34" charset="0"/>
              <a:buNone/>
            </a:pPr>
            <a:endParaRPr lang="en-US" sz="2600" b="1" i="1" dirty="0"/>
          </a:p>
          <a:p>
            <a:pPr algn="ctr">
              <a:buFont typeface="Arial" panose="020B0604020202020204" pitchFamily="34" charset="0"/>
              <a:buNone/>
            </a:pPr>
            <a:br>
              <a:rPr lang="en-US" sz="2400" dirty="0"/>
            </a:br>
            <a:br>
              <a:rPr lang="en-US" sz="2400" dirty="0"/>
            </a:br>
            <a:endParaRPr lang="en-US" sz="2200" b="1" i="1" dirty="0"/>
          </a:p>
          <a:p>
            <a:endParaRPr lang="en-US" dirty="0"/>
          </a:p>
        </p:txBody>
      </p:sp>
      <p:sp>
        <p:nvSpPr>
          <p:cNvPr id="3" name="Rectangle 2">
            <a:extLst>
              <a:ext uri="{FF2B5EF4-FFF2-40B4-BE49-F238E27FC236}">
                <a16:creationId xmlns:a16="http://schemas.microsoft.com/office/drawing/2014/main" id="{AD4EC338-7287-6F41-8CE2-60A9148A451C}"/>
              </a:ext>
            </a:extLst>
          </p:cNvPr>
          <p:cNvSpPr/>
          <p:nvPr/>
        </p:nvSpPr>
        <p:spPr>
          <a:xfrm>
            <a:off x="2209800" y="685800"/>
            <a:ext cx="5486400" cy="4893647"/>
          </a:xfrm>
          <a:prstGeom prst="rect">
            <a:avLst/>
          </a:prstGeom>
        </p:spPr>
        <p:txBody>
          <a:bodyPr wrap="square">
            <a:spAutoFit/>
          </a:bodyPr>
          <a:lstStyle/>
          <a:p>
            <a:pPr>
              <a:buFont typeface="Arial" panose="020B0604020202020204" pitchFamily="34" charset="0"/>
              <a:buNone/>
            </a:pPr>
            <a:r>
              <a:rPr lang="en-US" sz="3200" b="1" dirty="0"/>
              <a:t>“Parents should be aware of anyone who wants to be with their children more than they do!”</a:t>
            </a:r>
          </a:p>
          <a:p>
            <a:pPr>
              <a:buFont typeface="Arial" panose="020B0604020202020204" pitchFamily="34" charset="0"/>
              <a:buNone/>
            </a:pPr>
            <a:endParaRPr lang="en-US" sz="2000" b="1" dirty="0"/>
          </a:p>
          <a:p>
            <a:pPr algn="r">
              <a:buFont typeface="Arial" panose="020B0604020202020204" pitchFamily="34" charset="0"/>
              <a:buNone/>
            </a:pPr>
            <a:r>
              <a:rPr lang="en-US" b="1" i="1" dirty="0"/>
              <a:t>Simple wisdom from Kenneth Lanning</a:t>
            </a:r>
          </a:p>
          <a:p>
            <a:pPr algn="r">
              <a:buFont typeface="Arial" panose="020B0604020202020204" pitchFamily="34" charset="0"/>
              <a:buNone/>
            </a:pPr>
            <a:r>
              <a:rPr lang="en-US" b="1" i="1" dirty="0"/>
              <a:t>Retired FBI Special Agent</a:t>
            </a:r>
          </a:p>
          <a:p>
            <a:pPr algn="r">
              <a:buFont typeface="Arial" panose="020B0604020202020204" pitchFamily="34" charset="0"/>
              <a:buNone/>
            </a:pPr>
            <a:r>
              <a:rPr lang="en-US" b="1" i="1" dirty="0"/>
              <a:t>Crimes Against Children</a:t>
            </a:r>
          </a:p>
          <a:p>
            <a:pPr>
              <a:buFont typeface="Arial" panose="020B0604020202020204" pitchFamily="34" charset="0"/>
              <a:buNone/>
            </a:pPr>
            <a:endParaRPr lang="en-US" b="1" i="1" dirty="0"/>
          </a:p>
          <a:p>
            <a:pPr>
              <a:buFont typeface="Arial" panose="020B0604020202020204" pitchFamily="34" charset="0"/>
              <a:buNone/>
            </a:pPr>
            <a:endParaRPr lang="en-US" b="1" i="1" dirty="0"/>
          </a:p>
          <a:p>
            <a:pPr>
              <a:buFont typeface="Arial" panose="020B0604020202020204" pitchFamily="34" charset="0"/>
              <a:buNone/>
            </a:pPr>
            <a:r>
              <a:rPr lang="en-US" b="1" dirty="0"/>
              <a:t> </a:t>
            </a:r>
          </a:p>
          <a:p>
            <a:pPr>
              <a:buFont typeface="Arial" panose="020B0604020202020204" pitchFamily="34" charset="0"/>
              <a:buNone/>
            </a:pPr>
            <a:r>
              <a:rPr lang="en-US" b="1" dirty="0"/>
              <a:t>More than </a:t>
            </a:r>
            <a:r>
              <a:rPr lang="en-US" sz="2000" b="1" dirty="0"/>
              <a:t>90% </a:t>
            </a:r>
            <a:r>
              <a:rPr lang="en-US" b="1" dirty="0"/>
              <a:t>of the time, the child molester is someone the victim knows and trusts and the family knows and trusts.</a:t>
            </a:r>
            <a:endParaRPr lang="en-US" dirty="0"/>
          </a:p>
        </p:txBody>
      </p:sp>
    </p:spTree>
    <p:extLst>
      <p:ext uri="{BB962C8B-B14F-4D97-AF65-F5344CB8AC3E}">
        <p14:creationId xmlns:p14="http://schemas.microsoft.com/office/powerpoint/2010/main" val="29670387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685800"/>
            <a:ext cx="7498080" cy="838200"/>
          </a:xfrm>
        </p:spPr>
        <p:txBody>
          <a:bodyPr>
            <a:noAutofit/>
          </a:bodyPr>
          <a:lstStyle/>
          <a:p>
            <a:r>
              <a:rPr lang="en-US" sz="2400" b="1" dirty="0">
                <a:solidFill>
                  <a:schemeClr val="tx1"/>
                </a:solidFill>
              </a:rPr>
              <a:t>Child molesters are skilled at meeting the child’s emotional or physical needs to gain their trust and often “groom” the child with an effective combination of</a:t>
            </a:r>
            <a:br>
              <a:rPr lang="en-US" sz="2400" b="1" dirty="0">
                <a:solidFill>
                  <a:schemeClr val="tx1"/>
                </a:solidFill>
              </a:rPr>
            </a:br>
            <a:endParaRPr lang="en-US" sz="2400" b="1" dirty="0">
              <a:solidFill>
                <a:schemeClr val="tx1"/>
              </a:solidFill>
            </a:endParaRPr>
          </a:p>
        </p:txBody>
      </p:sp>
      <p:sp>
        <p:nvSpPr>
          <p:cNvPr id="3" name="Content Placeholder 2"/>
          <p:cNvSpPr>
            <a:spLocks noGrp="1"/>
          </p:cNvSpPr>
          <p:nvPr>
            <p:ph idx="1"/>
          </p:nvPr>
        </p:nvSpPr>
        <p:spPr>
          <a:xfrm>
            <a:off x="1371600" y="1828800"/>
            <a:ext cx="7562088" cy="4191000"/>
          </a:xfrm>
        </p:spPr>
        <p:txBody>
          <a:bodyPr>
            <a:normAutofit fontScale="85000" lnSpcReduction="20000"/>
          </a:bodyPr>
          <a:lstStyle/>
          <a:p>
            <a:r>
              <a:rPr lang="en-US" sz="2400" dirty="0"/>
              <a:t>Special Attention, Outings, Gifts</a:t>
            </a:r>
          </a:p>
          <a:p>
            <a:r>
              <a:rPr lang="en-US" sz="2400" dirty="0"/>
              <a:t>Affection</a:t>
            </a:r>
          </a:p>
          <a:p>
            <a:r>
              <a:rPr lang="en-US" sz="2400" dirty="0"/>
              <a:t>Kindness</a:t>
            </a:r>
          </a:p>
          <a:p>
            <a:r>
              <a:rPr lang="en-US" sz="2400" dirty="0"/>
              <a:t>Privileges</a:t>
            </a:r>
          </a:p>
          <a:p>
            <a:r>
              <a:rPr lang="en-US" sz="2400" dirty="0"/>
              <a:t>Recognition</a:t>
            </a:r>
          </a:p>
          <a:p>
            <a:r>
              <a:rPr lang="en-US" sz="2400" dirty="0"/>
              <a:t>Alcohol, drugs or money</a:t>
            </a:r>
          </a:p>
          <a:p>
            <a:pPr marL="82296" indent="0">
              <a:buNone/>
            </a:pPr>
            <a:endParaRPr lang="en-US" sz="2400" dirty="0"/>
          </a:p>
          <a:p>
            <a:pPr marL="82296" indent="0">
              <a:buNone/>
            </a:pPr>
            <a:r>
              <a:rPr lang="en-US" sz="2400" dirty="0"/>
              <a:t>They often treat the child as if the child is older and gradually cross physical boundaries before finally coercing or persuading the child to engage in sexual contact. </a:t>
            </a:r>
            <a:endParaRPr lang="en-US" baseline="30000" dirty="0"/>
          </a:p>
          <a:p>
            <a:pPr marL="82296" indent="0">
              <a:buNone/>
            </a:pPr>
            <a:endParaRPr lang="en-US" sz="2400" dirty="0"/>
          </a:p>
          <a:p>
            <a:pPr marL="82296" indent="0">
              <a:buNone/>
            </a:pPr>
            <a:r>
              <a:rPr lang="en-US" sz="2400" dirty="0"/>
              <a:t>Children are most vulnerable to grooming between the ages of 7 and13. Secrecy, blame and threats are used to maintain control.</a:t>
            </a:r>
            <a:r>
              <a:rPr lang="en-US" baseline="30000" dirty="0"/>
              <a:t>8</a:t>
            </a:r>
          </a:p>
          <a:p>
            <a:pPr marL="82296" indent="0">
              <a:buNone/>
            </a:pPr>
            <a:endParaRPr lang="en-US" sz="2400" dirty="0"/>
          </a:p>
          <a:p>
            <a:pPr marL="82296" indent="0">
              <a:buNone/>
            </a:pPr>
            <a:endParaRPr lang="en-US" sz="2400" dirty="0"/>
          </a:p>
          <a:p>
            <a:pPr marL="82296" indent="0">
              <a:buNone/>
            </a:pPr>
            <a:endParaRPr lang="en-US" dirty="0"/>
          </a:p>
        </p:txBody>
      </p:sp>
    </p:spTree>
    <p:extLst>
      <p:ext uri="{BB962C8B-B14F-4D97-AF65-F5344CB8AC3E}">
        <p14:creationId xmlns:p14="http://schemas.microsoft.com/office/powerpoint/2010/main" val="1737000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Content Placeholder 2"/>
          <p:cNvSpPr>
            <a:spLocks noGrp="1"/>
          </p:cNvSpPr>
          <p:nvPr>
            <p:ph idx="1"/>
          </p:nvPr>
        </p:nvSpPr>
        <p:spPr>
          <a:xfrm>
            <a:off x="1295400" y="1600200"/>
            <a:ext cx="7498080" cy="4495800"/>
          </a:xfrm>
        </p:spPr>
        <p:txBody>
          <a:bodyPr>
            <a:normAutofit/>
          </a:bodyPr>
          <a:lstStyle/>
          <a:p>
            <a:r>
              <a:rPr lang="en-US" sz="2400" dirty="0"/>
              <a:t>Regularly practice their faith</a:t>
            </a:r>
          </a:p>
          <a:p>
            <a:r>
              <a:rPr lang="en-US" sz="2400" dirty="0"/>
              <a:t>Be kind to neighbors</a:t>
            </a:r>
          </a:p>
          <a:p>
            <a:r>
              <a:rPr lang="en-US" sz="2400" dirty="0"/>
              <a:t>Love animals</a:t>
            </a:r>
          </a:p>
          <a:p>
            <a:r>
              <a:rPr lang="en-US" sz="2400" dirty="0"/>
              <a:t>Help children</a:t>
            </a:r>
          </a:p>
          <a:p>
            <a:r>
              <a:rPr lang="en-US" sz="2400" dirty="0"/>
              <a:t>Be “really nice guys”</a:t>
            </a:r>
          </a:p>
          <a:p>
            <a:r>
              <a:rPr lang="en-US" sz="2400" dirty="0"/>
              <a:t>Rely on techniques involving fun, games, and play to manipulate children into sexual contact </a:t>
            </a:r>
            <a:r>
              <a:rPr lang="en-US" sz="3000" baseline="30000" dirty="0"/>
              <a:t>9</a:t>
            </a:r>
          </a:p>
          <a:p>
            <a:r>
              <a:rPr lang="en-US" sz="2400" dirty="0"/>
              <a:t>Seduce the victim’s parents/guardians to gain their trust and obtain increased access and time alone with child</a:t>
            </a:r>
          </a:p>
          <a:p>
            <a:r>
              <a:rPr lang="en-US" sz="2400" dirty="0"/>
              <a:t>Groom the “Gatekeepers” of the community</a:t>
            </a:r>
          </a:p>
          <a:p>
            <a:pPr>
              <a:buFont typeface="Arial" panose="020B0604020202020204" pitchFamily="34" charset="0"/>
              <a:buNone/>
            </a:pPr>
            <a:endParaRPr lang="en-US" sz="2400" dirty="0"/>
          </a:p>
          <a:p>
            <a:pPr>
              <a:buFont typeface="Arial" panose="020B0604020202020204" pitchFamily="34" charset="0"/>
              <a:buNone/>
            </a:pPr>
            <a:endParaRPr lang="en-US" dirty="0"/>
          </a:p>
        </p:txBody>
      </p:sp>
      <p:sp>
        <p:nvSpPr>
          <p:cNvPr id="2" name="Title 1"/>
          <p:cNvSpPr>
            <a:spLocks noGrp="1"/>
          </p:cNvSpPr>
          <p:nvPr>
            <p:ph type="title"/>
          </p:nvPr>
        </p:nvSpPr>
        <p:spPr/>
        <p:txBody>
          <a:bodyPr>
            <a:noAutofit/>
          </a:bodyPr>
          <a:lstStyle/>
          <a:p>
            <a:r>
              <a:rPr lang="en-US" sz="3600" b="1" dirty="0">
                <a:solidFill>
                  <a:schemeClr val="tx1"/>
                </a:solidFill>
              </a:rPr>
              <a:t>Offenders who prefer younger child victims </a:t>
            </a:r>
            <a:r>
              <a:rPr lang="en-US" sz="4000" b="1" dirty="0">
                <a:solidFill>
                  <a:schemeClr val="tx1"/>
                </a:solidFill>
              </a:rPr>
              <a:t>are</a:t>
            </a:r>
            <a:r>
              <a:rPr lang="en-US" sz="3600" b="1" dirty="0">
                <a:solidFill>
                  <a:schemeClr val="tx1"/>
                </a:solidFill>
              </a:rPr>
              <a:t> likely to</a:t>
            </a:r>
          </a:p>
        </p:txBody>
      </p:sp>
    </p:spTree>
    <p:extLst>
      <p:ext uri="{BB962C8B-B14F-4D97-AF65-F5344CB8AC3E}">
        <p14:creationId xmlns:p14="http://schemas.microsoft.com/office/powerpoint/2010/main" val="19356103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325562"/>
          </a:xfrm>
        </p:spPr>
        <p:txBody>
          <a:bodyPr>
            <a:noAutofit/>
          </a:bodyPr>
          <a:lstStyle/>
          <a:p>
            <a:r>
              <a:rPr lang="en-US" sz="3600" b="1" dirty="0">
                <a:solidFill>
                  <a:schemeClr val="tx1"/>
                </a:solidFill>
              </a:rPr>
              <a:t>Offenders who prefer older child victims are likely </a:t>
            </a:r>
            <a:r>
              <a:rPr lang="en-US" sz="4000" b="1" dirty="0">
                <a:solidFill>
                  <a:schemeClr val="tx1"/>
                </a:solidFill>
              </a:rPr>
              <a:t>to</a:t>
            </a:r>
          </a:p>
        </p:txBody>
      </p:sp>
      <p:sp>
        <p:nvSpPr>
          <p:cNvPr id="3" name="Content Placeholder 2"/>
          <p:cNvSpPr>
            <a:spLocks noGrp="1"/>
          </p:cNvSpPr>
          <p:nvPr>
            <p:ph idx="1"/>
          </p:nvPr>
        </p:nvSpPr>
        <p:spPr>
          <a:xfrm>
            <a:off x="1435608" y="1828800"/>
            <a:ext cx="7498080" cy="4419600"/>
          </a:xfrm>
        </p:spPr>
        <p:txBody>
          <a:bodyPr>
            <a:normAutofit/>
          </a:bodyPr>
          <a:lstStyle/>
          <a:p>
            <a:r>
              <a:rPr lang="en-US" sz="2800" dirty="0"/>
              <a:t>Take advantage of an older child’s normal time away from their family</a:t>
            </a:r>
          </a:p>
          <a:p>
            <a:r>
              <a:rPr lang="en-US" sz="2800" dirty="0"/>
              <a:t>Rely on techniques involving</a:t>
            </a:r>
          </a:p>
          <a:p>
            <a:pPr>
              <a:buFont typeface="Wingdings" pitchFamily="2" charset="2"/>
              <a:buChar char="Ø"/>
            </a:pPr>
            <a:r>
              <a:rPr lang="en-US" sz="2800" dirty="0"/>
              <a:t>   Ease of sexual arousal</a:t>
            </a:r>
          </a:p>
          <a:p>
            <a:pPr>
              <a:buFont typeface="Wingdings" pitchFamily="2" charset="2"/>
              <a:buChar char="Ø"/>
            </a:pPr>
            <a:r>
              <a:rPr lang="en-US" sz="2800" dirty="0"/>
              <a:t>   Rebelliousness</a:t>
            </a:r>
          </a:p>
          <a:p>
            <a:pPr>
              <a:buFont typeface="Wingdings" pitchFamily="2" charset="2"/>
              <a:buChar char="Ø"/>
            </a:pPr>
            <a:r>
              <a:rPr lang="en-US" sz="2800" dirty="0"/>
              <a:t>   Inexperience</a:t>
            </a:r>
          </a:p>
          <a:p>
            <a:pPr>
              <a:buFont typeface="Wingdings" pitchFamily="2" charset="2"/>
              <a:buChar char="Ø"/>
            </a:pPr>
            <a:r>
              <a:rPr lang="en-US" sz="2800" dirty="0"/>
              <a:t>   Curiosity to manipulate children into sexual </a:t>
            </a:r>
          </a:p>
          <a:p>
            <a:pPr marL="82296" indent="0">
              <a:buNone/>
            </a:pPr>
            <a:r>
              <a:rPr lang="en-US" sz="2800" dirty="0"/>
              <a:t>      contact  </a:t>
            </a:r>
          </a:p>
        </p:txBody>
      </p:sp>
    </p:spTree>
    <p:extLst>
      <p:ext uri="{BB962C8B-B14F-4D97-AF65-F5344CB8AC3E}">
        <p14:creationId xmlns:p14="http://schemas.microsoft.com/office/powerpoint/2010/main" val="8268319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04800"/>
            <a:ext cx="7498080" cy="685800"/>
          </a:xfrm>
        </p:spPr>
        <p:txBody>
          <a:bodyPr rtlCol="0">
            <a:noAutofit/>
          </a:bodyPr>
          <a:lstStyle/>
          <a:p>
            <a:pPr algn="ctr">
              <a:defRPr/>
            </a:pPr>
            <a:r>
              <a:rPr lang="en-US" sz="2800" b="1" dirty="0">
                <a:solidFill>
                  <a:schemeClr val="tx1"/>
                </a:solidFill>
              </a:rPr>
              <a:t>Child molesters need ACCESS &amp; PRIVACY</a:t>
            </a:r>
            <a:br>
              <a:rPr lang="en-US" sz="2800" dirty="0"/>
            </a:br>
            <a:endParaRPr lang="en-US" sz="2800" baseline="30000" dirty="0"/>
          </a:p>
        </p:txBody>
      </p:sp>
      <p:sp>
        <p:nvSpPr>
          <p:cNvPr id="3" name="Content Placeholder 2"/>
          <p:cNvSpPr>
            <a:spLocks noGrp="1"/>
          </p:cNvSpPr>
          <p:nvPr>
            <p:ph idx="1"/>
          </p:nvPr>
        </p:nvSpPr>
        <p:spPr>
          <a:xfrm>
            <a:off x="1435608" y="838200"/>
            <a:ext cx="7498080" cy="5410200"/>
          </a:xfrm>
        </p:spPr>
        <p:txBody>
          <a:bodyPr rtlCol="0">
            <a:noAutofit/>
          </a:bodyPr>
          <a:lstStyle/>
          <a:p>
            <a:pPr marL="82296" indent="0">
              <a:buNone/>
              <a:defRPr/>
            </a:pPr>
            <a:r>
              <a:rPr lang="en-US" sz="2400" dirty="0"/>
              <a:t>We can minimize opportunity and reduce the risk of sexual abuse in our churches by</a:t>
            </a:r>
            <a:r>
              <a:rPr lang="en-US" sz="2400" b="1" baseline="30000" dirty="0"/>
              <a:t>10</a:t>
            </a:r>
            <a:r>
              <a:rPr lang="en-US" sz="2400" dirty="0"/>
              <a:t>:</a:t>
            </a:r>
          </a:p>
          <a:p>
            <a:pPr>
              <a:buFont typeface="Arial" panose="020B0604020202020204" pitchFamily="34" charset="0"/>
              <a:buChar char="•"/>
              <a:defRPr/>
            </a:pPr>
            <a:r>
              <a:rPr lang="en-US" sz="2400" dirty="0"/>
              <a:t>Making sure all interactions with youth and children can be observed</a:t>
            </a:r>
          </a:p>
          <a:p>
            <a:pPr eaLnBrk="1" fontAlgn="auto" hangingPunct="1">
              <a:spcAft>
                <a:spcPts val="0"/>
              </a:spcAft>
              <a:buFont typeface="Arial" pitchFamily="34" charset="0"/>
              <a:buChar char="•"/>
              <a:defRPr/>
            </a:pPr>
            <a:r>
              <a:rPr lang="en-US" sz="2400" dirty="0"/>
              <a:t>Providing two-vetted adults to supervise all ministry with youth and children at all times and multiple adults to supervise large group situations</a:t>
            </a:r>
          </a:p>
          <a:p>
            <a:pPr eaLnBrk="1" fontAlgn="auto" hangingPunct="1">
              <a:spcAft>
                <a:spcPts val="0"/>
              </a:spcAft>
              <a:buFont typeface="Arial" pitchFamily="34" charset="0"/>
              <a:buChar char="•"/>
              <a:defRPr/>
            </a:pPr>
            <a:r>
              <a:rPr lang="en-US" sz="2400" dirty="0"/>
              <a:t>Being alert to anyone who seeks “alone time” with one child or youth</a:t>
            </a:r>
          </a:p>
          <a:p>
            <a:pPr marL="82296" indent="0">
              <a:buNone/>
              <a:defRPr/>
            </a:pPr>
            <a:r>
              <a:rPr lang="en-US" sz="2400" dirty="0"/>
              <a:t>Child molesters are rarely “caught in the act,” but they are often seen pushing social, emotional or physical boundaries, breaking rules, and using various grooming tricks.</a:t>
            </a:r>
          </a:p>
          <a:p>
            <a:pPr>
              <a:buFont typeface="Arial" pitchFamily="34" charset="0"/>
              <a:buChar char="•"/>
              <a:defRPr/>
            </a:pPr>
            <a:endParaRPr lang="en-US" sz="2400" dirty="0"/>
          </a:p>
          <a:p>
            <a:pPr>
              <a:buFont typeface="Arial" pitchFamily="34" charset="0"/>
              <a:buChar char="•"/>
              <a:defRPr/>
            </a:pPr>
            <a:endParaRPr lang="en-US" sz="2400" dirty="0"/>
          </a:p>
          <a:p>
            <a:pPr eaLnBrk="1" fontAlgn="auto" hangingPunct="1">
              <a:spcAft>
                <a:spcPts val="0"/>
              </a:spcAft>
              <a:buFont typeface="Arial" pitchFamily="34" charset="0"/>
              <a:buChar char="•"/>
              <a:defRPr/>
            </a:pPr>
            <a:endParaRPr lang="en-US" sz="2400" dirty="0"/>
          </a:p>
          <a:p>
            <a:pPr eaLnBrk="1" fontAlgn="auto" hangingPunct="1">
              <a:spcAft>
                <a:spcPts val="0"/>
              </a:spcAft>
              <a:buFont typeface="Arial" pitchFamily="34" charset="0"/>
              <a:buChar char="•"/>
              <a:defRPr/>
            </a:pPr>
            <a:endParaRPr lang="en-US" sz="3000" dirty="0"/>
          </a:p>
        </p:txBody>
      </p:sp>
      <p:pic>
        <p:nvPicPr>
          <p:cNvPr id="4" name="Picture 3" descr="DOMA Logo.JPG"/>
          <p:cNvPicPr>
            <a:picLocks noChangeAspect="1"/>
          </p:cNvPicPr>
          <p:nvPr/>
        </p:nvPicPr>
        <p:blipFill>
          <a:blip r:embed="rId2" cstate="print"/>
          <a:stretch>
            <a:fillRect/>
          </a:stretch>
        </p:blipFill>
        <p:spPr>
          <a:xfrm>
            <a:off x="1" y="6172200"/>
            <a:ext cx="2169113" cy="685800"/>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435608" y="274638"/>
            <a:ext cx="7498080" cy="563562"/>
          </a:xfrm>
        </p:spPr>
        <p:txBody>
          <a:bodyPr>
            <a:noAutofit/>
          </a:bodyPr>
          <a:lstStyle/>
          <a:p>
            <a:r>
              <a:rPr lang="en-US" sz="2400" b="1" dirty="0">
                <a:solidFill>
                  <a:schemeClr val="tx1"/>
                </a:solidFill>
              </a:rPr>
              <a:t>Red Flag Warning Signs and Grooming Tricks</a:t>
            </a:r>
            <a:r>
              <a:rPr lang="en-US" sz="2400" b="1" baseline="30000" dirty="0">
                <a:solidFill>
                  <a:schemeClr val="tx1"/>
                </a:solidFill>
              </a:rPr>
              <a:t>11</a:t>
            </a:r>
          </a:p>
        </p:txBody>
      </p:sp>
      <p:sp>
        <p:nvSpPr>
          <p:cNvPr id="12291" name="Content Placeholder 2"/>
          <p:cNvSpPr>
            <a:spLocks noGrp="1"/>
          </p:cNvSpPr>
          <p:nvPr>
            <p:ph idx="1"/>
          </p:nvPr>
        </p:nvSpPr>
        <p:spPr>
          <a:xfrm>
            <a:off x="1069848" y="838200"/>
            <a:ext cx="7863840" cy="5333999"/>
          </a:xfrm>
        </p:spPr>
        <p:txBody>
          <a:bodyPr>
            <a:normAutofit/>
          </a:bodyPr>
          <a:lstStyle/>
          <a:p>
            <a:pPr marL="82296" indent="0">
              <a:buNone/>
            </a:pPr>
            <a:r>
              <a:rPr lang="en-US" sz="2400" dirty="0"/>
              <a:t>Be on the lookout for someone who. . .</a:t>
            </a:r>
          </a:p>
          <a:p>
            <a:r>
              <a:rPr lang="en-US" sz="2400" dirty="0"/>
              <a:t>Continually tries to arrange alone time with one child using many different reasons or excuses for the behavior</a:t>
            </a:r>
          </a:p>
          <a:p>
            <a:r>
              <a:rPr lang="en-US" sz="2400" dirty="0"/>
              <a:t>Repeatedly befriends one “extra special” child, singling them out and lavishing them with praise and attention</a:t>
            </a:r>
          </a:p>
          <a:p>
            <a:r>
              <a:rPr lang="en-US" sz="2400" dirty="0"/>
              <a:t>Is excessively generous – buys expensive/extravagant gifts or gives money to a child for no apparent reason</a:t>
            </a:r>
          </a:p>
          <a:p>
            <a:r>
              <a:rPr lang="en-US" sz="2400" dirty="0"/>
              <a:t>Is excessively physical with a child – hugging, touching, wrestling, horseplay, “accidental touching”, etc.</a:t>
            </a:r>
          </a:p>
          <a:p>
            <a:r>
              <a:rPr lang="en-US" sz="2400" dirty="0"/>
              <a:t>Invites children to spend time alone at their home, enticing them with the latest video/computer games, etc.</a:t>
            </a:r>
          </a:p>
          <a:p>
            <a:r>
              <a:rPr lang="en-US" sz="2400" dirty="0"/>
              <a:t>Frequently offers to “help out” or relieve a parent of his or her parental duties by babysitting for free, driving kids, etc.</a:t>
            </a:r>
          </a:p>
          <a:p>
            <a:endParaRPr lang="en-US" sz="2400" dirty="0"/>
          </a:p>
          <a:p>
            <a:endParaRPr lang="en-US" sz="2400" dirty="0"/>
          </a:p>
          <a:p>
            <a:endParaRPr lang="en-US" sz="2400" dirty="0"/>
          </a:p>
        </p:txBody>
      </p:sp>
    </p:spTree>
    <p:extLst>
      <p:ext uri="{BB962C8B-B14F-4D97-AF65-F5344CB8AC3E}">
        <p14:creationId xmlns:p14="http://schemas.microsoft.com/office/powerpoint/2010/main" val="41610145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1"/>
          </p:nvPr>
        </p:nvSpPr>
        <p:spPr>
          <a:xfrm>
            <a:off x="1435608" y="381000"/>
            <a:ext cx="7498080" cy="5867400"/>
          </a:xfrm>
        </p:spPr>
        <p:txBody>
          <a:bodyPr/>
          <a:lstStyle/>
          <a:p>
            <a:pPr algn="ctr">
              <a:buFont typeface="Arial" panose="020B0604020202020204" pitchFamily="34" charset="0"/>
              <a:buNone/>
            </a:pPr>
            <a:endParaRPr lang="en-US" b="1" i="1" dirty="0"/>
          </a:p>
          <a:p>
            <a:pPr algn="ctr">
              <a:buFont typeface="Arial" panose="020B0604020202020204" pitchFamily="34" charset="0"/>
              <a:buNone/>
            </a:pPr>
            <a:endParaRPr lang="en-US" sz="2400" b="1" i="1" dirty="0"/>
          </a:p>
          <a:p>
            <a:pPr algn="ctr">
              <a:buFont typeface="Arial" panose="020B0604020202020204" pitchFamily="34" charset="0"/>
              <a:buNone/>
            </a:pPr>
            <a:endParaRPr lang="en-US" sz="2400" i="1" dirty="0"/>
          </a:p>
        </p:txBody>
      </p:sp>
      <p:sp>
        <p:nvSpPr>
          <p:cNvPr id="3" name="TextBox 2">
            <a:extLst>
              <a:ext uri="{FF2B5EF4-FFF2-40B4-BE49-F238E27FC236}">
                <a16:creationId xmlns:a16="http://schemas.microsoft.com/office/drawing/2014/main" id="{A800D5DE-4987-1843-9913-03FD39CE2D44}"/>
              </a:ext>
            </a:extLst>
          </p:cNvPr>
          <p:cNvSpPr txBox="1"/>
          <p:nvPr/>
        </p:nvSpPr>
        <p:spPr>
          <a:xfrm>
            <a:off x="1435608" y="381000"/>
            <a:ext cx="7174991" cy="6760825"/>
          </a:xfrm>
          <a:prstGeom prst="rect">
            <a:avLst/>
          </a:prstGeom>
          <a:noFill/>
        </p:spPr>
        <p:txBody>
          <a:bodyPr wrap="square" rtlCol="0">
            <a:spAutoFit/>
          </a:bodyPr>
          <a:lstStyle/>
          <a:p>
            <a:r>
              <a:rPr lang="en-US" sz="2800" b="1" dirty="0"/>
              <a:t>Grooming is used by perpetrators: </a:t>
            </a:r>
          </a:p>
          <a:p>
            <a:endParaRPr lang="en-US" sz="2000" dirty="0"/>
          </a:p>
          <a:p>
            <a:pPr marL="285750" lvl="0" indent="-285750">
              <a:buFont typeface="Arial" panose="020B0604020202020204" pitchFamily="34" charset="0"/>
              <a:buChar char="•"/>
            </a:pPr>
            <a:r>
              <a:rPr lang="en-US" sz="2000" dirty="0"/>
              <a:t>To manipulate the perceptions of other adults around the child</a:t>
            </a:r>
          </a:p>
          <a:p>
            <a:pPr marL="285750" lvl="0" indent="-285750">
              <a:buFont typeface="Arial" panose="020B0604020202020204" pitchFamily="34" charset="0"/>
              <a:buChar char="•"/>
            </a:pPr>
            <a:r>
              <a:rPr lang="en-US" sz="2000" dirty="0"/>
              <a:t>To manipulate the child into becoming a co-operating participant. This reduces the likelihood of a disclosure and increases the likelihood that the child will repeatedly return to the offender</a:t>
            </a:r>
          </a:p>
          <a:p>
            <a:pPr marL="285750" lvl="0" indent="-285750">
              <a:buFont typeface="Arial" panose="020B0604020202020204" pitchFamily="34" charset="0"/>
              <a:buChar char="•"/>
            </a:pPr>
            <a:r>
              <a:rPr lang="en-US" sz="2000" dirty="0"/>
              <a:t>To reduce the likelihood of the child being believed if they do disclose</a:t>
            </a:r>
          </a:p>
          <a:p>
            <a:pPr marL="285750" lvl="0" indent="-285750">
              <a:buFont typeface="Arial" panose="020B0604020202020204" pitchFamily="34" charset="0"/>
              <a:buChar char="•"/>
            </a:pPr>
            <a:r>
              <a:rPr lang="en-US" sz="2000" dirty="0"/>
              <a:t>To reduce the likelihood of the abuse being detected</a:t>
            </a:r>
            <a:r>
              <a:rPr lang="en-US" sz="2000" b="1" baseline="30000" dirty="0"/>
              <a:t>13</a:t>
            </a:r>
          </a:p>
          <a:p>
            <a:pPr marL="285750" lvl="0" indent="-285750">
              <a:buFont typeface="Arial" panose="020B0604020202020204" pitchFamily="34" charset="0"/>
              <a:buChar char="•"/>
            </a:pPr>
            <a:endParaRPr lang="en-US" sz="2000" b="1" baseline="30000" dirty="0"/>
          </a:p>
          <a:p>
            <a:pPr marL="285750" lvl="0" indent="-285750">
              <a:buFont typeface="Arial" panose="020B0604020202020204" pitchFamily="34" charset="0"/>
              <a:buChar char="•"/>
            </a:pPr>
            <a:endParaRPr lang="en-US" sz="2000" b="1" baseline="30000" dirty="0"/>
          </a:p>
          <a:p>
            <a:pPr lvl="0"/>
            <a:r>
              <a:rPr lang="en-US" sz="2000" dirty="0"/>
              <a:t>The offender may assume a caring role, befriend the child and exploit their position of trust and authority to groom the child, family and community.</a:t>
            </a:r>
          </a:p>
          <a:p>
            <a:pPr lvl="0"/>
            <a:endParaRPr lang="en-US" sz="2000" b="1" baseline="30000" dirty="0"/>
          </a:p>
          <a:p>
            <a:pPr lvl="0"/>
            <a:endParaRPr lang="en-US" sz="2000" b="1" baseline="30000" dirty="0"/>
          </a:p>
          <a:p>
            <a:r>
              <a:rPr lang="en-US" sz="2000" b="1" dirty="0"/>
              <a:t>            </a:t>
            </a:r>
            <a:endParaRPr lang="en-US" b="1" baseline="30000" dirty="0"/>
          </a:p>
          <a:p>
            <a:pPr lvl="0"/>
            <a:endParaRPr lang="en-US" b="1" baseline="30000" dirty="0"/>
          </a:p>
          <a:p>
            <a:pPr marL="285750" lvl="0" indent="-285750">
              <a:buFont typeface="Arial" panose="020B0604020202020204" pitchFamily="34" charset="0"/>
              <a:buChar char="•"/>
            </a:pPr>
            <a:endParaRPr lang="en-US" b="1" baseline="30000" dirty="0"/>
          </a:p>
          <a:p>
            <a:pPr marL="285750" lvl="0" indent="-285750">
              <a:buFont typeface="Arial" panose="020B0604020202020204" pitchFamily="34" charset="0"/>
              <a:buChar char="•"/>
            </a:pPr>
            <a:endParaRPr lang="en-US" b="1" baseline="30000" dirty="0"/>
          </a:p>
          <a:p>
            <a:pPr lvl="0"/>
            <a:endParaRPr lang="en-US" dirty="0"/>
          </a:p>
          <a:p>
            <a:endParaRPr lang="en-US" dirty="0"/>
          </a:p>
        </p:txBody>
      </p:sp>
    </p:spTree>
    <p:extLst>
      <p:ext uri="{BB962C8B-B14F-4D97-AF65-F5344CB8AC3E}">
        <p14:creationId xmlns:p14="http://schemas.microsoft.com/office/powerpoint/2010/main" val="32593019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533400"/>
            <a:ext cx="7498080" cy="533400"/>
          </a:xfrm>
        </p:spPr>
        <p:txBody>
          <a:bodyPr>
            <a:noAutofit/>
          </a:bodyPr>
          <a:lstStyle/>
          <a:p>
            <a:r>
              <a:rPr lang="en-US" sz="2800" b="1" dirty="0">
                <a:solidFill>
                  <a:schemeClr val="tx1"/>
                </a:solidFill>
              </a:rPr>
              <a:t>What keeps children who are being sexually abused from telling?</a:t>
            </a:r>
            <a:r>
              <a:rPr lang="en-US" sz="2800" b="1" baseline="30000" dirty="0">
                <a:solidFill>
                  <a:schemeClr val="tx1"/>
                </a:solidFill>
              </a:rPr>
              <a:t>14</a:t>
            </a:r>
            <a:br>
              <a:rPr lang="en-US" sz="2800" b="1" baseline="30000" dirty="0">
                <a:solidFill>
                  <a:schemeClr val="tx1"/>
                </a:solidFill>
              </a:rPr>
            </a:br>
            <a:endParaRPr lang="en-US" sz="2800" b="1" baseline="30000" dirty="0">
              <a:solidFill>
                <a:schemeClr val="tx1"/>
              </a:solidFill>
            </a:endParaRPr>
          </a:p>
        </p:txBody>
      </p:sp>
      <p:sp>
        <p:nvSpPr>
          <p:cNvPr id="3" name="Content Placeholder 2"/>
          <p:cNvSpPr>
            <a:spLocks noGrp="1"/>
          </p:cNvSpPr>
          <p:nvPr>
            <p:ph idx="1"/>
          </p:nvPr>
        </p:nvSpPr>
        <p:spPr>
          <a:xfrm>
            <a:off x="1435608" y="1295400"/>
            <a:ext cx="7498080" cy="4953000"/>
          </a:xfrm>
        </p:spPr>
        <p:txBody>
          <a:bodyPr>
            <a:normAutofit fontScale="92500"/>
          </a:bodyPr>
          <a:lstStyle/>
          <a:p>
            <a:r>
              <a:rPr lang="en-US" dirty="0"/>
              <a:t>They are afraid no one will believe them</a:t>
            </a:r>
          </a:p>
          <a:p>
            <a:r>
              <a:rPr lang="en-US" dirty="0"/>
              <a:t>They are afraid they will be punished</a:t>
            </a:r>
          </a:p>
          <a:p>
            <a:r>
              <a:rPr lang="en-US" dirty="0"/>
              <a:t>They are afraid their parents will be mad, disappointed or will not love them anymore</a:t>
            </a:r>
          </a:p>
          <a:p>
            <a:r>
              <a:rPr lang="en-US" dirty="0"/>
              <a:t>They do not know who to tell</a:t>
            </a:r>
          </a:p>
          <a:p>
            <a:r>
              <a:rPr lang="en-US" dirty="0"/>
              <a:t>They do not understand what is happening to them </a:t>
            </a:r>
          </a:p>
          <a:p>
            <a:r>
              <a:rPr lang="en-US" dirty="0"/>
              <a:t>They are afraid the molester will harm them, their pet or a family member if they tell</a:t>
            </a:r>
          </a:p>
          <a:p>
            <a:endParaRPr lang="en-US" dirty="0"/>
          </a:p>
        </p:txBody>
      </p:sp>
    </p:spTree>
    <p:extLst>
      <p:ext uri="{BB962C8B-B14F-4D97-AF65-F5344CB8AC3E}">
        <p14:creationId xmlns:p14="http://schemas.microsoft.com/office/powerpoint/2010/main" val="32797160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35608" y="274638"/>
            <a:ext cx="7498080" cy="792162"/>
          </a:xfrm>
        </p:spPr>
        <p:txBody>
          <a:bodyPr>
            <a:normAutofit/>
          </a:bodyPr>
          <a:lstStyle/>
          <a:p>
            <a:r>
              <a:rPr lang="en-US" sz="3600" b="1" dirty="0">
                <a:solidFill>
                  <a:schemeClr val="tx1"/>
                </a:solidFill>
              </a:rPr>
              <a:t>Children often</a:t>
            </a:r>
          </a:p>
        </p:txBody>
      </p:sp>
      <p:sp>
        <p:nvSpPr>
          <p:cNvPr id="4" name="Content Placeholder 3"/>
          <p:cNvSpPr>
            <a:spLocks noGrp="1"/>
          </p:cNvSpPr>
          <p:nvPr>
            <p:ph idx="1"/>
          </p:nvPr>
        </p:nvSpPr>
        <p:spPr>
          <a:xfrm>
            <a:off x="1435608" y="1219200"/>
            <a:ext cx="7498080" cy="5029200"/>
          </a:xfrm>
        </p:spPr>
        <p:txBody>
          <a:bodyPr>
            <a:normAutofit lnSpcReduction="10000"/>
          </a:bodyPr>
          <a:lstStyle/>
          <a:p>
            <a:r>
              <a:rPr lang="en-US" dirty="0"/>
              <a:t>Are too young to understand what is happening</a:t>
            </a:r>
          </a:p>
          <a:p>
            <a:r>
              <a:rPr lang="en-US" dirty="0"/>
              <a:t>Are afraid of disappointing their parents and disrupting the family</a:t>
            </a:r>
          </a:p>
          <a:p>
            <a:r>
              <a:rPr lang="en-US" dirty="0"/>
              <a:t>Love or feel sorry for the abuser</a:t>
            </a:r>
          </a:p>
          <a:p>
            <a:r>
              <a:rPr lang="en-US" dirty="0"/>
              <a:t>Don’t want to get anyone in trouble</a:t>
            </a:r>
          </a:p>
          <a:p>
            <a:r>
              <a:rPr lang="en-US" dirty="0"/>
              <a:t>Don’t necessarily want to end the relationship</a:t>
            </a:r>
          </a:p>
          <a:p>
            <a:pPr marL="82296" indent="0">
              <a:buNone/>
            </a:pPr>
            <a:endParaRPr lang="en-US" dirty="0"/>
          </a:p>
          <a:p>
            <a:pPr marL="82296" indent="0">
              <a:buNone/>
            </a:pPr>
            <a:r>
              <a:rPr lang="en-US" dirty="0"/>
              <a:t>Children just want the abuse to STOP</a:t>
            </a:r>
          </a:p>
        </p:txBody>
      </p:sp>
    </p:spTree>
    <p:extLst>
      <p:ext uri="{BB962C8B-B14F-4D97-AF65-F5344CB8AC3E}">
        <p14:creationId xmlns:p14="http://schemas.microsoft.com/office/powerpoint/2010/main" val="2076600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44658"/>
            <a:ext cx="7498080" cy="1143000"/>
          </a:xfrm>
        </p:spPr>
        <p:txBody>
          <a:bodyPr>
            <a:noAutofit/>
          </a:bodyPr>
          <a:lstStyle/>
          <a:p>
            <a:br>
              <a:rPr lang="en-US" sz="3600" b="1" dirty="0"/>
            </a:br>
            <a:r>
              <a:rPr lang="en-US" sz="3600" b="1" dirty="0">
                <a:solidFill>
                  <a:schemeClr val="tx1"/>
                </a:solidFill>
              </a:rPr>
              <a:t>Who needs this training? </a:t>
            </a:r>
            <a:br>
              <a:rPr lang="en-US" sz="3600" b="1" dirty="0">
                <a:solidFill>
                  <a:schemeClr val="tx1"/>
                </a:solidFill>
              </a:rPr>
            </a:br>
            <a:r>
              <a:rPr lang="en-US" sz="3600" dirty="0">
                <a:solidFill>
                  <a:schemeClr val="tx1"/>
                </a:solidFill>
              </a:rPr>
              <a:t>Prevention begins with awareness</a:t>
            </a:r>
            <a:br>
              <a:rPr lang="en-US" sz="3600" b="1" dirty="0">
                <a:solidFill>
                  <a:schemeClr val="tx1"/>
                </a:solidFill>
              </a:rPr>
            </a:br>
            <a:endParaRPr lang="en-US" sz="3600" u="sng" dirty="0">
              <a:solidFill>
                <a:schemeClr val="tx1"/>
              </a:solidFill>
            </a:endParaRPr>
          </a:p>
        </p:txBody>
      </p:sp>
      <p:sp>
        <p:nvSpPr>
          <p:cNvPr id="3" name="Content Placeholder 2"/>
          <p:cNvSpPr>
            <a:spLocks noGrp="1"/>
          </p:cNvSpPr>
          <p:nvPr>
            <p:ph idx="1"/>
          </p:nvPr>
        </p:nvSpPr>
        <p:spPr>
          <a:xfrm>
            <a:off x="1353662" y="838200"/>
            <a:ext cx="7543800" cy="5334000"/>
          </a:xfrm>
        </p:spPr>
        <p:txBody>
          <a:bodyPr>
            <a:normAutofit/>
          </a:bodyPr>
          <a:lstStyle/>
          <a:p>
            <a:pPr marL="82296" indent="0">
              <a:buNone/>
            </a:pPr>
            <a:endParaRPr lang="en-US" dirty="0"/>
          </a:p>
          <a:p>
            <a:r>
              <a:rPr lang="en-US" dirty="0"/>
              <a:t>Clergy,  Vestry, and Staff </a:t>
            </a:r>
          </a:p>
          <a:p>
            <a:r>
              <a:rPr lang="en-US" dirty="0"/>
              <a:t>Nursery Staff and Volunteers </a:t>
            </a:r>
          </a:p>
          <a:p>
            <a:r>
              <a:rPr lang="en-US" dirty="0"/>
              <a:t>Sunday School Teachers and Aides </a:t>
            </a:r>
          </a:p>
          <a:p>
            <a:r>
              <a:rPr lang="en-US" dirty="0"/>
              <a:t>Youth Group Volunteers </a:t>
            </a:r>
          </a:p>
          <a:p>
            <a:r>
              <a:rPr lang="en-US" dirty="0"/>
              <a:t>VBS Volunteers  </a:t>
            </a:r>
          </a:p>
          <a:p>
            <a:r>
              <a:rPr lang="en-US" dirty="0"/>
              <a:t>All Volunteers who work with children or youth</a:t>
            </a:r>
          </a:p>
        </p:txBody>
      </p:sp>
      <p:pic>
        <p:nvPicPr>
          <p:cNvPr id="4" name="Picture 3" descr="DOMA Logo.JPG"/>
          <p:cNvPicPr>
            <a:picLocks noChangeAspect="1"/>
          </p:cNvPicPr>
          <p:nvPr/>
        </p:nvPicPr>
        <p:blipFill>
          <a:blip r:embed="rId2" cstate="print"/>
          <a:stretch>
            <a:fillRect/>
          </a:stretch>
        </p:blipFill>
        <p:spPr>
          <a:xfrm>
            <a:off x="1" y="6172200"/>
            <a:ext cx="2169113" cy="685800"/>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435608" y="274638"/>
            <a:ext cx="7498080" cy="944562"/>
          </a:xfrm>
        </p:spPr>
        <p:txBody>
          <a:bodyPr>
            <a:normAutofit/>
          </a:bodyPr>
          <a:lstStyle/>
          <a:p>
            <a:r>
              <a:rPr lang="en-US" sz="3600" b="1" dirty="0">
                <a:solidFill>
                  <a:schemeClr val="tx1"/>
                </a:solidFill>
              </a:rPr>
              <a:t>Physical signs of possible abuse</a:t>
            </a:r>
            <a:r>
              <a:rPr lang="en-US" sz="3000" b="1" baseline="30000" dirty="0">
                <a:solidFill>
                  <a:schemeClr val="tx1"/>
                </a:solidFill>
              </a:rPr>
              <a:t>15</a:t>
            </a:r>
          </a:p>
        </p:txBody>
      </p:sp>
      <p:sp>
        <p:nvSpPr>
          <p:cNvPr id="16387" name="Content Placeholder 2"/>
          <p:cNvSpPr>
            <a:spLocks noGrp="1"/>
          </p:cNvSpPr>
          <p:nvPr>
            <p:ph idx="1"/>
          </p:nvPr>
        </p:nvSpPr>
        <p:spPr>
          <a:xfrm>
            <a:off x="1435608" y="1219200"/>
            <a:ext cx="7498080" cy="5029200"/>
          </a:xfrm>
        </p:spPr>
        <p:txBody>
          <a:bodyPr>
            <a:normAutofit fontScale="92500" lnSpcReduction="20000"/>
          </a:bodyPr>
          <a:lstStyle/>
          <a:p>
            <a:r>
              <a:rPr lang="en-US" sz="2800" dirty="0"/>
              <a:t>Lacerations and bruises</a:t>
            </a:r>
          </a:p>
          <a:p>
            <a:r>
              <a:rPr lang="en-US" sz="2800" dirty="0"/>
              <a:t>Irritation, pain, discharge or injury to genitals</a:t>
            </a:r>
          </a:p>
          <a:p>
            <a:r>
              <a:rPr lang="en-US" sz="2800" dirty="0"/>
              <a:t>Difficulty with urination</a:t>
            </a:r>
          </a:p>
          <a:p>
            <a:r>
              <a:rPr lang="en-US" sz="2800" dirty="0"/>
              <a:t>Discomfort while sitting</a:t>
            </a:r>
          </a:p>
          <a:p>
            <a:r>
              <a:rPr lang="en-US" sz="2800" dirty="0"/>
              <a:t>Torn or bloody underclothing</a:t>
            </a:r>
          </a:p>
          <a:p>
            <a:r>
              <a:rPr lang="en-US" sz="2800" dirty="0"/>
              <a:t>Anxiety related physical issues such as chronic stomach pain or headaches</a:t>
            </a:r>
          </a:p>
          <a:p>
            <a:r>
              <a:rPr lang="en-US" sz="2800" dirty="0"/>
              <a:t>Has trouble swallowing</a:t>
            </a:r>
          </a:p>
          <a:p>
            <a:r>
              <a:rPr lang="en-US" sz="2800" dirty="0"/>
              <a:t>Obesity </a:t>
            </a:r>
          </a:p>
          <a:p>
            <a:r>
              <a:rPr lang="en-US" sz="2800" dirty="0"/>
              <a:t>Eating Disorders</a:t>
            </a:r>
          </a:p>
          <a:p>
            <a:r>
              <a:rPr lang="en-US" dirty="0"/>
              <a:t>Venereal disease</a:t>
            </a:r>
          </a:p>
          <a:p>
            <a:r>
              <a:rPr lang="en-US" dirty="0"/>
              <a:t>Teen Pregnancy</a:t>
            </a:r>
          </a:p>
          <a:p>
            <a:endParaRPr lang="en-US" dirty="0"/>
          </a:p>
        </p:txBody>
      </p:sp>
    </p:spTree>
    <p:extLst>
      <p:ext uri="{BB962C8B-B14F-4D97-AF65-F5344CB8AC3E}">
        <p14:creationId xmlns:p14="http://schemas.microsoft.com/office/powerpoint/2010/main" val="37564306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143000" y="274638"/>
            <a:ext cx="8001000" cy="792162"/>
          </a:xfrm>
        </p:spPr>
        <p:txBody>
          <a:bodyPr>
            <a:noAutofit/>
          </a:bodyPr>
          <a:lstStyle/>
          <a:p>
            <a:r>
              <a:rPr lang="en-US" sz="3600" b="1" dirty="0">
                <a:solidFill>
                  <a:schemeClr val="tx1"/>
                </a:solidFill>
              </a:rPr>
              <a:t>Behavioral signs of possible abuse</a:t>
            </a:r>
            <a:r>
              <a:rPr lang="en-US" sz="3600" b="1" baseline="30000" dirty="0">
                <a:solidFill>
                  <a:schemeClr val="tx1"/>
                </a:solidFill>
              </a:rPr>
              <a:t>15</a:t>
            </a:r>
          </a:p>
        </p:txBody>
      </p:sp>
      <p:sp>
        <p:nvSpPr>
          <p:cNvPr id="17411" name="Content Placeholder 2"/>
          <p:cNvSpPr>
            <a:spLocks noGrp="1"/>
          </p:cNvSpPr>
          <p:nvPr>
            <p:ph idx="1"/>
          </p:nvPr>
        </p:nvSpPr>
        <p:spPr>
          <a:xfrm>
            <a:off x="1435608" y="1144693"/>
            <a:ext cx="7498080" cy="4570307"/>
          </a:xfrm>
        </p:spPr>
        <p:txBody>
          <a:bodyPr>
            <a:normAutofit fontScale="70000" lnSpcReduction="20000"/>
          </a:bodyPr>
          <a:lstStyle/>
          <a:p>
            <a:r>
              <a:rPr lang="en-US" dirty="0"/>
              <a:t>Nightmares </a:t>
            </a:r>
          </a:p>
          <a:p>
            <a:r>
              <a:rPr lang="en-US" dirty="0"/>
              <a:t>Triggers</a:t>
            </a:r>
          </a:p>
          <a:p>
            <a:r>
              <a:rPr lang="en-US" dirty="0"/>
              <a:t>Regressive behaviors such as thumb-sucking and bedwetting</a:t>
            </a:r>
          </a:p>
          <a:p>
            <a:r>
              <a:rPr lang="en-US" dirty="0"/>
              <a:t>Writes, draws or plays out sexual or frightening images</a:t>
            </a:r>
          </a:p>
          <a:p>
            <a:r>
              <a:rPr lang="en-US" dirty="0"/>
              <a:t>Unusual sexual behavior, language, and knowledge for the developmental age</a:t>
            </a:r>
          </a:p>
          <a:p>
            <a:r>
              <a:rPr lang="en-US" dirty="0"/>
              <a:t>Sexual promiscuity or change in modesty</a:t>
            </a:r>
          </a:p>
          <a:p>
            <a:r>
              <a:rPr lang="en-US" dirty="0"/>
              <a:t>Too perfect behavior</a:t>
            </a:r>
          </a:p>
          <a:p>
            <a:r>
              <a:rPr lang="en-US" dirty="0"/>
              <a:t>Depression, anxiety, suicide attempts</a:t>
            </a:r>
          </a:p>
          <a:p>
            <a:r>
              <a:rPr lang="en-US" dirty="0"/>
              <a:t>Running away from home and other “escape” behaviors</a:t>
            </a:r>
          </a:p>
          <a:p>
            <a:r>
              <a:rPr lang="en-US" dirty="0"/>
              <a:t>Substance Abuse </a:t>
            </a:r>
          </a:p>
          <a:p>
            <a:r>
              <a:rPr lang="en-US" dirty="0"/>
              <a:t>Self-Mutilation</a:t>
            </a:r>
          </a:p>
          <a:p>
            <a:r>
              <a:rPr lang="en-US" dirty="0"/>
              <a:t>Delinquency and crime</a:t>
            </a:r>
          </a:p>
          <a:p>
            <a:endParaRPr lang="en-US" dirty="0"/>
          </a:p>
          <a:p>
            <a:pPr marL="82296" indent="0">
              <a:buNone/>
            </a:pPr>
            <a:endParaRPr lang="en-US" dirty="0"/>
          </a:p>
        </p:txBody>
      </p:sp>
    </p:spTree>
    <p:extLst>
      <p:ext uri="{BB962C8B-B14F-4D97-AF65-F5344CB8AC3E}">
        <p14:creationId xmlns:p14="http://schemas.microsoft.com/office/powerpoint/2010/main" val="25897569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435608" y="0"/>
            <a:ext cx="7498080" cy="1417638"/>
          </a:xfrm>
        </p:spPr>
        <p:txBody>
          <a:bodyPr>
            <a:normAutofit/>
          </a:bodyPr>
          <a:lstStyle/>
          <a:p>
            <a:r>
              <a:rPr lang="en-US" sz="3600" b="1" dirty="0">
                <a:solidFill>
                  <a:schemeClr val="tx1"/>
                </a:solidFill>
              </a:rPr>
              <a:t>Verbal signs of possible abuse</a:t>
            </a:r>
            <a:r>
              <a:rPr lang="en-US" sz="3600" b="1" baseline="30000" dirty="0">
                <a:solidFill>
                  <a:schemeClr val="tx1"/>
                </a:solidFill>
              </a:rPr>
              <a:t>15</a:t>
            </a:r>
          </a:p>
        </p:txBody>
      </p:sp>
      <p:sp>
        <p:nvSpPr>
          <p:cNvPr id="18435" name="Content Placeholder 2"/>
          <p:cNvSpPr>
            <a:spLocks noGrp="1"/>
          </p:cNvSpPr>
          <p:nvPr>
            <p:ph idx="1"/>
          </p:nvPr>
        </p:nvSpPr>
        <p:spPr>
          <a:xfrm>
            <a:off x="1435608" y="1143000"/>
            <a:ext cx="7498080" cy="5105400"/>
          </a:xfrm>
        </p:spPr>
        <p:txBody>
          <a:bodyPr>
            <a:normAutofit/>
          </a:bodyPr>
          <a:lstStyle/>
          <a:p>
            <a:r>
              <a:rPr lang="en-US" dirty="0"/>
              <a:t>"I don't like (a particular church worker)</a:t>
            </a:r>
          </a:p>
          <a:p>
            <a:r>
              <a:rPr lang="en-US" dirty="0"/>
              <a:t>"(A church worker) does things to me</a:t>
            </a:r>
          </a:p>
          <a:p>
            <a:pPr>
              <a:buFont typeface="Arial" panose="020B0604020202020204" pitchFamily="34" charset="0"/>
              <a:buNone/>
            </a:pPr>
            <a:r>
              <a:rPr lang="en-US" dirty="0"/>
              <a:t>	when we are alone"</a:t>
            </a:r>
          </a:p>
          <a:p>
            <a:r>
              <a:rPr lang="en-US" dirty="0"/>
              <a:t>"(A church worker) fooled around with me“</a:t>
            </a:r>
          </a:p>
          <a:p>
            <a:pPr marL="82296" indent="0">
              <a:buNone/>
            </a:pPr>
            <a:endParaRPr lang="en-US" dirty="0"/>
          </a:p>
          <a:p>
            <a:pPr marL="82296" indent="0">
              <a:buNone/>
            </a:pPr>
            <a:r>
              <a:rPr lang="en-US" dirty="0"/>
              <a:t>Children will use language appropriate for their developmental age.  We need to have eyes to see and ears to hear.</a:t>
            </a:r>
          </a:p>
        </p:txBody>
      </p:sp>
    </p:spTree>
    <p:extLst>
      <p:ext uri="{BB962C8B-B14F-4D97-AF65-F5344CB8AC3E}">
        <p14:creationId xmlns:p14="http://schemas.microsoft.com/office/powerpoint/2010/main" val="22698009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1"/>
                </a:solidFill>
              </a:rPr>
              <a:t>Impact on the Victim</a:t>
            </a:r>
          </a:p>
        </p:txBody>
      </p:sp>
      <p:sp>
        <p:nvSpPr>
          <p:cNvPr id="3" name="Content Placeholder 2"/>
          <p:cNvSpPr>
            <a:spLocks noGrp="1"/>
          </p:cNvSpPr>
          <p:nvPr>
            <p:ph idx="1"/>
          </p:nvPr>
        </p:nvSpPr>
        <p:spPr/>
        <p:txBody>
          <a:bodyPr>
            <a:normAutofit/>
          </a:bodyPr>
          <a:lstStyle/>
          <a:p>
            <a:pPr>
              <a:buFont typeface="Arial" pitchFamily="34" charset="0"/>
              <a:buChar char="•"/>
              <a:defRPr/>
            </a:pPr>
            <a:r>
              <a:rPr lang="en-US" dirty="0"/>
              <a:t>Traumatic sexualization</a:t>
            </a:r>
          </a:p>
          <a:p>
            <a:pPr>
              <a:buFont typeface="Arial" pitchFamily="34" charset="0"/>
              <a:buChar char="•"/>
              <a:defRPr/>
            </a:pPr>
            <a:r>
              <a:rPr lang="en-US" dirty="0"/>
              <a:t>Stigmatization</a:t>
            </a:r>
          </a:p>
          <a:p>
            <a:pPr>
              <a:buFont typeface="Arial" pitchFamily="34" charset="0"/>
              <a:buChar char="•"/>
              <a:defRPr/>
            </a:pPr>
            <a:r>
              <a:rPr lang="en-US" dirty="0"/>
              <a:t>Destroyed trust</a:t>
            </a:r>
          </a:p>
          <a:p>
            <a:pPr>
              <a:buFont typeface="Arial" pitchFamily="34" charset="0"/>
              <a:buChar char="•"/>
              <a:defRPr/>
            </a:pPr>
            <a:r>
              <a:rPr lang="en-US" dirty="0"/>
              <a:t>Sense of powerlessness</a:t>
            </a:r>
          </a:p>
          <a:p>
            <a:pPr algn="r">
              <a:buNone/>
              <a:defRPr/>
            </a:pPr>
            <a:r>
              <a:rPr lang="en-US" dirty="0"/>
              <a:t>David Finkelhor</a:t>
            </a:r>
          </a:p>
          <a:p>
            <a:pPr>
              <a:buNone/>
              <a:defRPr/>
            </a:pPr>
            <a:endParaRPr lang="en-US" i="1" dirty="0"/>
          </a:p>
          <a:p>
            <a:pPr algn="ctr">
              <a:buNone/>
              <a:defRPr/>
            </a:pPr>
            <a:r>
              <a:rPr lang="en-US" dirty="0"/>
              <a:t>“Victims often suffer in silence, </a:t>
            </a:r>
          </a:p>
          <a:p>
            <a:pPr algn="ctr">
              <a:buNone/>
              <a:defRPr/>
            </a:pPr>
            <a:r>
              <a:rPr lang="en-US" dirty="0"/>
              <a:t>  secrecy, and shame.”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tx1"/>
                </a:solidFill>
              </a:rPr>
              <a:t>Factors that Affect the Impact</a:t>
            </a:r>
            <a:br>
              <a:rPr lang="en-US" b="1" dirty="0">
                <a:solidFill>
                  <a:schemeClr val="tx1"/>
                </a:solidFill>
              </a:rPr>
            </a:br>
            <a:r>
              <a:rPr lang="en-US" b="1" dirty="0">
                <a:solidFill>
                  <a:schemeClr val="tx1"/>
                </a:solidFill>
              </a:rPr>
              <a:t>of Sexual Abuse and Healing</a:t>
            </a:r>
          </a:p>
        </p:txBody>
      </p:sp>
      <p:sp>
        <p:nvSpPr>
          <p:cNvPr id="3" name="Content Placeholder 2"/>
          <p:cNvSpPr>
            <a:spLocks noGrp="1"/>
          </p:cNvSpPr>
          <p:nvPr>
            <p:ph idx="1"/>
          </p:nvPr>
        </p:nvSpPr>
        <p:spPr>
          <a:xfrm>
            <a:off x="1371600" y="1600200"/>
            <a:ext cx="7498080" cy="4876800"/>
          </a:xfrm>
        </p:spPr>
        <p:txBody>
          <a:bodyPr>
            <a:normAutofit lnSpcReduction="10000"/>
          </a:bodyPr>
          <a:lstStyle/>
          <a:p>
            <a:r>
              <a:rPr lang="en-US" dirty="0"/>
              <a:t>Duration </a:t>
            </a:r>
          </a:p>
          <a:p>
            <a:r>
              <a:rPr lang="en-US" dirty="0"/>
              <a:t>Frequency</a:t>
            </a:r>
          </a:p>
          <a:p>
            <a:r>
              <a:rPr lang="en-US" dirty="0"/>
              <a:t>Age</a:t>
            </a:r>
          </a:p>
          <a:p>
            <a:r>
              <a:rPr lang="en-US" dirty="0"/>
              <a:t>Intensity/Violence/Torture</a:t>
            </a:r>
          </a:p>
          <a:p>
            <a:r>
              <a:rPr lang="en-US" dirty="0"/>
              <a:t>Participation of victim – what the perpetrator was able to force or trick the child to do</a:t>
            </a:r>
          </a:p>
          <a:p>
            <a:r>
              <a:rPr lang="en-US" dirty="0"/>
              <a:t>Sense of Betrayal</a:t>
            </a:r>
          </a:p>
          <a:p>
            <a:r>
              <a:rPr lang="en-US" u="sng" dirty="0"/>
              <a:t>Response of key adults</a:t>
            </a:r>
          </a:p>
          <a:p>
            <a:pPr marL="82296" indent="0">
              <a:buNone/>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173162"/>
          </a:xfrm>
        </p:spPr>
        <p:txBody>
          <a:bodyPr>
            <a:noAutofit/>
          </a:bodyPr>
          <a:lstStyle/>
          <a:p>
            <a:br>
              <a:rPr lang="en-US" sz="3600" b="1" dirty="0"/>
            </a:br>
            <a:r>
              <a:rPr lang="en-US" sz="3600" b="1" dirty="0">
                <a:solidFill>
                  <a:schemeClr val="tx1"/>
                </a:solidFill>
              </a:rPr>
              <a:t>TWO GIFTS </a:t>
            </a:r>
            <a:br>
              <a:rPr lang="en-US" sz="3600" b="1" dirty="0">
                <a:solidFill>
                  <a:schemeClr val="tx1"/>
                </a:solidFill>
              </a:rPr>
            </a:br>
            <a:r>
              <a:rPr lang="en-US" sz="3600" dirty="0">
                <a:solidFill>
                  <a:schemeClr val="tx1"/>
                </a:solidFill>
              </a:rPr>
              <a:t>to give all abuse survivors</a:t>
            </a:r>
            <a:br>
              <a:rPr lang="en-US" sz="3200" dirty="0"/>
            </a:br>
            <a:endParaRPr lang="en-US" sz="3200" dirty="0"/>
          </a:p>
        </p:txBody>
      </p:sp>
      <p:sp>
        <p:nvSpPr>
          <p:cNvPr id="3" name="Content Placeholder 2"/>
          <p:cNvSpPr>
            <a:spLocks noGrp="1"/>
          </p:cNvSpPr>
          <p:nvPr>
            <p:ph idx="1"/>
          </p:nvPr>
        </p:nvSpPr>
        <p:spPr/>
        <p:txBody>
          <a:bodyPr>
            <a:normAutofit fontScale="85000" lnSpcReduction="20000"/>
          </a:bodyPr>
          <a:lstStyle/>
          <a:p>
            <a:endParaRPr lang="en-US" b="1" dirty="0"/>
          </a:p>
          <a:p>
            <a:pPr marL="82296" indent="0">
              <a:buNone/>
            </a:pPr>
            <a:r>
              <a:rPr lang="en-US" dirty="0"/>
              <a:t>1.  </a:t>
            </a:r>
            <a:r>
              <a:rPr lang="en-US" b="1" dirty="0"/>
              <a:t>BELIEVE</a:t>
            </a:r>
            <a:r>
              <a:rPr lang="en-US" dirty="0"/>
              <a:t> the child, teen or adult who shares             that they have been sexually abused.  </a:t>
            </a:r>
          </a:p>
          <a:p>
            <a:pPr marL="82296" indent="0">
              <a:buNone/>
            </a:pPr>
            <a:r>
              <a:rPr lang="en-US" dirty="0"/>
              <a:t>Tell them:  ”I believe you”.</a:t>
            </a:r>
          </a:p>
          <a:p>
            <a:pPr marL="596646" indent="-514350">
              <a:buFont typeface="+mj-lt"/>
              <a:buAutoNum type="arabicParenR"/>
            </a:pPr>
            <a:endParaRPr lang="en-US" dirty="0"/>
          </a:p>
          <a:p>
            <a:pPr marL="82296" indent="0">
              <a:buNone/>
            </a:pPr>
            <a:r>
              <a:rPr lang="en-US" dirty="0"/>
              <a:t>2.  Let the child, teen or adult know that the abuse         was not their fault.  </a:t>
            </a:r>
          </a:p>
          <a:p>
            <a:pPr marL="82296" indent="0">
              <a:buNone/>
            </a:pPr>
            <a:r>
              <a:rPr lang="en-US" b="1" dirty="0"/>
              <a:t>Child sexual abuse is NEVER a child’s fault.</a:t>
            </a:r>
          </a:p>
          <a:p>
            <a:endParaRPr lang="en-US" b="1" dirty="0"/>
          </a:p>
          <a:p>
            <a:pPr marL="82296" indent="0">
              <a:buNone/>
            </a:pPr>
            <a:r>
              <a:rPr lang="en-US" dirty="0"/>
              <a:t>Speaking these truths can provide a lifeline to the survivor and help put them on the path to healing.</a:t>
            </a:r>
          </a:p>
          <a:p>
            <a:pPr marL="82296" indent="0">
              <a:buNone/>
            </a:pPr>
            <a:r>
              <a:rPr lang="en-US" dirty="0"/>
              <a:t>Be the hands and feet of Jesus.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normAutofit fontScale="90000"/>
          </a:bodyPr>
          <a:lstStyle/>
          <a:p>
            <a:pPr eaLnBrk="1" hangingPunct="1"/>
            <a:r>
              <a:rPr lang="en-US" b="1" dirty="0">
                <a:solidFill>
                  <a:schemeClr val="tx1"/>
                </a:solidFill>
              </a:rPr>
              <a:t>Why is the Church Vulnerable?</a:t>
            </a:r>
          </a:p>
        </p:txBody>
      </p:sp>
      <p:sp>
        <p:nvSpPr>
          <p:cNvPr id="26627" name="Content Placeholder 2"/>
          <p:cNvSpPr>
            <a:spLocks noGrp="1"/>
          </p:cNvSpPr>
          <p:nvPr>
            <p:ph idx="1"/>
          </p:nvPr>
        </p:nvSpPr>
        <p:spPr/>
        <p:txBody>
          <a:bodyPr/>
          <a:lstStyle/>
          <a:p>
            <a:pPr eaLnBrk="1" hangingPunct="1"/>
            <a:r>
              <a:rPr lang="en-US" dirty="0"/>
              <a:t>Community of trust</a:t>
            </a:r>
          </a:p>
          <a:p>
            <a:pPr eaLnBrk="1" hangingPunct="1"/>
            <a:r>
              <a:rPr lang="en-US" dirty="0"/>
              <a:t>Ignorance of facts – lack of training</a:t>
            </a:r>
          </a:p>
          <a:p>
            <a:pPr eaLnBrk="1" hangingPunct="1"/>
            <a:r>
              <a:rPr lang="en-US" dirty="0"/>
              <a:t>Lack of safeguards</a:t>
            </a:r>
          </a:p>
          <a:p>
            <a:pPr eaLnBrk="1" hangingPunct="1"/>
            <a:r>
              <a:rPr lang="en-US" dirty="0"/>
              <a:t>Inadequate selection process</a:t>
            </a:r>
          </a:p>
          <a:p>
            <a:pPr eaLnBrk="1" hangingPunct="1"/>
            <a:r>
              <a:rPr lang="en-US" dirty="0"/>
              <a:t>Easy access to victims</a:t>
            </a:r>
          </a:p>
          <a:p>
            <a:pPr eaLnBrk="1" hangingPunct="1"/>
            <a:r>
              <a:rPr lang="en-US" dirty="0"/>
              <a:t>Large number of opportunities</a:t>
            </a:r>
          </a:p>
          <a:p>
            <a:pPr eaLnBrk="1" hangingPunct="1"/>
            <a:r>
              <a:rPr lang="en-US" dirty="0"/>
              <a:t>Children's and youth programs are volunteer-intensive</a:t>
            </a:r>
          </a:p>
          <a:p>
            <a:pPr eaLnBrk="1" hangingPunct="1">
              <a:buFont typeface="Arial" charset="0"/>
              <a:buNone/>
            </a:pPr>
            <a:endParaRPr lang="en-US" dirty="0"/>
          </a:p>
        </p:txBody>
      </p:sp>
      <p:pic>
        <p:nvPicPr>
          <p:cNvPr id="4" name="Picture 3" descr="DOMA Logo.JPG"/>
          <p:cNvPicPr>
            <a:picLocks noChangeAspect="1"/>
          </p:cNvPicPr>
          <p:nvPr/>
        </p:nvPicPr>
        <p:blipFill>
          <a:blip r:embed="rId2" cstate="print"/>
          <a:stretch>
            <a:fillRect/>
          </a:stretch>
        </p:blipFill>
        <p:spPr>
          <a:xfrm>
            <a:off x="1" y="6172200"/>
            <a:ext cx="2169113" cy="685800"/>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152400"/>
            <a:ext cx="7498080" cy="6096000"/>
          </a:xfrm>
        </p:spPr>
        <p:txBody>
          <a:bodyPr>
            <a:normAutofit/>
          </a:bodyPr>
          <a:lstStyle/>
          <a:p>
            <a:pPr marL="82296" indent="0">
              <a:buNone/>
            </a:pPr>
            <a:endParaRPr lang="en-US" sz="4000" b="1" dirty="0"/>
          </a:p>
          <a:p>
            <a:pPr marL="82296" indent="0">
              <a:buNone/>
            </a:pPr>
            <a:r>
              <a:rPr lang="en-US" sz="4000" b="1" dirty="0"/>
              <a:t>From a Legal Perspective. . .</a:t>
            </a:r>
          </a:p>
          <a:p>
            <a:pPr marL="82296" indent="0">
              <a:buNone/>
            </a:pPr>
            <a:endParaRPr lang="en-US" sz="2000" b="1" dirty="0"/>
          </a:p>
          <a:p>
            <a:pPr marL="82296" indent="0">
              <a:buNone/>
            </a:pPr>
            <a:r>
              <a:rPr lang="en-US" sz="3600" dirty="0"/>
              <a:t>A church must engage in the same duty of care in the selection of volunteers who work with children and youth as it does in the selection </a:t>
            </a:r>
          </a:p>
          <a:p>
            <a:pPr marL="82296" indent="0">
              <a:buNone/>
            </a:pPr>
            <a:r>
              <a:rPr lang="en-US" sz="3600" dirty="0"/>
              <a:t>of paid staff members</a:t>
            </a:r>
            <a:r>
              <a:rPr lang="en-US" sz="3600" b="1" baseline="30000" dirty="0"/>
              <a:t>16</a:t>
            </a:r>
          </a:p>
        </p:txBody>
      </p:sp>
    </p:spTree>
    <p:extLst>
      <p:ext uri="{BB962C8B-B14F-4D97-AF65-F5344CB8AC3E}">
        <p14:creationId xmlns:p14="http://schemas.microsoft.com/office/powerpoint/2010/main" val="13178076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normAutofit/>
          </a:bodyPr>
          <a:lstStyle/>
          <a:p>
            <a:r>
              <a:rPr lang="en-US" sz="3200" dirty="0">
                <a:solidFill>
                  <a:schemeClr val="tx1"/>
                </a:solidFill>
              </a:rPr>
              <a:t>In churches where abuse has occurred, there has typically been:</a:t>
            </a:r>
          </a:p>
        </p:txBody>
      </p:sp>
      <p:sp>
        <p:nvSpPr>
          <p:cNvPr id="29699" name="Content Placeholder 2"/>
          <p:cNvSpPr>
            <a:spLocks noGrp="1"/>
          </p:cNvSpPr>
          <p:nvPr>
            <p:ph idx="1"/>
          </p:nvPr>
        </p:nvSpPr>
        <p:spPr>
          <a:xfrm>
            <a:off x="1435608" y="1417638"/>
            <a:ext cx="7498080" cy="5211762"/>
          </a:xfrm>
        </p:spPr>
        <p:txBody>
          <a:bodyPr>
            <a:normAutofit/>
          </a:bodyPr>
          <a:lstStyle/>
          <a:p>
            <a:r>
              <a:rPr lang="en-US" sz="2800" b="1" dirty="0"/>
              <a:t>Negligent Selection </a:t>
            </a:r>
            <a:r>
              <a:rPr lang="en-US" sz="2800" dirty="0"/>
              <a:t>-</a:t>
            </a:r>
            <a:r>
              <a:rPr lang="en-US" sz="2800" b="1" dirty="0"/>
              <a:t> </a:t>
            </a:r>
            <a:r>
              <a:rPr lang="en-US" sz="2800" dirty="0"/>
              <a:t>Screening and training were incomplete or negligent,</a:t>
            </a:r>
            <a:endParaRPr lang="en-US" sz="2800" b="1" dirty="0"/>
          </a:p>
          <a:p>
            <a:r>
              <a:rPr lang="en-US" sz="2800" b="1" dirty="0"/>
              <a:t>Negligent Supervision </a:t>
            </a:r>
            <a:r>
              <a:rPr lang="en-US" sz="2800" dirty="0"/>
              <a:t>– Monitoring did not consistently take place, and or</a:t>
            </a:r>
            <a:endParaRPr lang="en-US" sz="2800" b="1" dirty="0"/>
          </a:p>
          <a:p>
            <a:r>
              <a:rPr lang="en-US" sz="2800" b="1" dirty="0"/>
              <a:t>Negligent Retention </a:t>
            </a:r>
            <a:r>
              <a:rPr lang="en-US" sz="2800" dirty="0"/>
              <a:t>– Red flags were reported, but dismissed, excused or minimized.  Perpetrator remained in position and abuse continued</a:t>
            </a:r>
            <a:r>
              <a:rPr lang="en-US" sz="2800" b="1" baseline="30000" dirty="0"/>
              <a:t>16</a:t>
            </a:r>
          </a:p>
          <a:p>
            <a:pPr marL="82296" indent="0">
              <a:buNone/>
            </a:pPr>
            <a:endParaRPr lang="en-US" sz="2800" b="1" baseline="30000" dirty="0"/>
          </a:p>
          <a:p>
            <a:pPr marL="82296" indent="0">
              <a:buNone/>
            </a:pPr>
            <a:r>
              <a:rPr lang="en-US" sz="2800" b="1" baseline="30000"/>
              <a:t>Our DOMA </a:t>
            </a:r>
            <a:r>
              <a:rPr lang="en-US" sz="2800" b="1" baseline="30000" dirty="0"/>
              <a:t>policy requires that we give great care in the screening, training, and monitoring of clergy, vestry, staff, and volunteers</a:t>
            </a:r>
          </a:p>
          <a:p>
            <a:pPr marL="82296" indent="0">
              <a:buNone/>
            </a:pPr>
            <a:endParaRPr lang="en-US" sz="2800" dirty="0"/>
          </a:p>
          <a:p>
            <a:pPr marL="82296" indent="0">
              <a:buNone/>
            </a:pPr>
            <a:endParaRPr lang="en-US" dirty="0"/>
          </a:p>
          <a:p>
            <a:pPr marL="82296" indent="0">
              <a:buNone/>
            </a:pPr>
            <a:endParaRPr lang="en-US" dirty="0"/>
          </a:p>
          <a:p>
            <a:pPr marL="82296" indent="0">
              <a:buNone/>
            </a:pPr>
            <a:endParaRPr lang="en-US" dirty="0"/>
          </a:p>
          <a:p>
            <a:endParaRPr lang="en-US" dirty="0"/>
          </a:p>
          <a:p>
            <a:endParaRPr lang="en-US" dirty="0"/>
          </a:p>
          <a:p>
            <a:endParaRPr lang="en-US" dirty="0"/>
          </a:p>
        </p:txBody>
      </p:sp>
    </p:spTree>
    <p:extLst>
      <p:ext uri="{BB962C8B-B14F-4D97-AF65-F5344CB8AC3E}">
        <p14:creationId xmlns:p14="http://schemas.microsoft.com/office/powerpoint/2010/main" val="32738459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435608" y="274638"/>
            <a:ext cx="7498080" cy="5745162"/>
          </a:xfrm>
        </p:spPr>
        <p:txBody>
          <a:bodyPr>
            <a:normAutofit/>
          </a:bodyPr>
          <a:lstStyle/>
          <a:p>
            <a:pPr marL="82296" indent="0"/>
            <a:br>
              <a:rPr lang="en-US" sz="4400" dirty="0"/>
            </a:br>
            <a:endParaRPr lang="en-US" dirty="0"/>
          </a:p>
        </p:txBody>
      </p:sp>
      <p:sp>
        <p:nvSpPr>
          <p:cNvPr id="12291" name="Content Placeholder 2"/>
          <p:cNvSpPr>
            <a:spLocks noGrp="1"/>
          </p:cNvSpPr>
          <p:nvPr>
            <p:ph idx="1"/>
          </p:nvPr>
        </p:nvSpPr>
        <p:spPr>
          <a:xfrm>
            <a:off x="1219200" y="1600200"/>
            <a:ext cx="7467600" cy="4572000"/>
          </a:xfrm>
        </p:spPr>
        <p:txBody>
          <a:bodyPr/>
          <a:lstStyle/>
          <a:p>
            <a:endParaRPr lang="en-US" dirty="0"/>
          </a:p>
          <a:p>
            <a:pPr marL="0" indent="0">
              <a:buNone/>
            </a:pPr>
            <a:endParaRPr lang="en-US" dirty="0"/>
          </a:p>
        </p:txBody>
      </p:sp>
      <p:sp>
        <p:nvSpPr>
          <p:cNvPr id="3" name="TextBox 2">
            <a:extLst>
              <a:ext uri="{FF2B5EF4-FFF2-40B4-BE49-F238E27FC236}">
                <a16:creationId xmlns:a16="http://schemas.microsoft.com/office/drawing/2014/main" id="{B79C81F4-50BF-2F4A-8B19-D19723B8F7F7}"/>
              </a:ext>
            </a:extLst>
          </p:cNvPr>
          <p:cNvSpPr txBox="1"/>
          <p:nvPr/>
        </p:nvSpPr>
        <p:spPr>
          <a:xfrm>
            <a:off x="1435609" y="381000"/>
            <a:ext cx="6793992" cy="5693866"/>
          </a:xfrm>
          <a:prstGeom prst="rect">
            <a:avLst/>
          </a:prstGeom>
          <a:noFill/>
        </p:spPr>
        <p:txBody>
          <a:bodyPr wrap="square" rtlCol="0">
            <a:spAutoFit/>
          </a:bodyPr>
          <a:lstStyle/>
          <a:p>
            <a:r>
              <a:rPr lang="en-US" sz="2800" b="1" dirty="0">
                <a:latin typeface="+mj-lt"/>
              </a:rPr>
              <a:t>Our Hope</a:t>
            </a:r>
          </a:p>
          <a:p>
            <a:endParaRPr lang="en-US" sz="2800" dirty="0">
              <a:latin typeface="+mj-lt"/>
            </a:endParaRPr>
          </a:p>
          <a:p>
            <a:r>
              <a:rPr lang="en-US" sz="2800" dirty="0">
                <a:latin typeface="+mj-lt"/>
              </a:rPr>
              <a:t>We hope that the information presented in this awareness portion of our training has helped you to better understand “the why” behind our DOMA child protection policy.  </a:t>
            </a:r>
          </a:p>
          <a:p>
            <a:endParaRPr lang="en-US" sz="2800" dirty="0">
              <a:latin typeface="+mj-lt"/>
            </a:endParaRPr>
          </a:p>
          <a:p>
            <a:r>
              <a:rPr lang="en-US" sz="2800" dirty="0">
                <a:latin typeface="+mj-lt"/>
              </a:rPr>
              <a:t>We also hope that those who need healing from the trauma of child sexual abuse will seek help.  It takes real courage to take the first step or the next step in your healing.  Know that the God who loves you wants you to live in freedom, fully healed and restored. </a:t>
            </a:r>
          </a:p>
        </p:txBody>
      </p:sp>
    </p:spTree>
    <p:extLst>
      <p:ext uri="{BB962C8B-B14F-4D97-AF65-F5344CB8AC3E}">
        <p14:creationId xmlns:p14="http://schemas.microsoft.com/office/powerpoint/2010/main" val="39729744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b="1" dirty="0">
                <a:solidFill>
                  <a:schemeClr val="tx1"/>
                </a:solidFill>
              </a:rPr>
              <a:t>Child Sexual Abuse </a:t>
            </a:r>
          </a:p>
        </p:txBody>
      </p:sp>
      <p:pic>
        <p:nvPicPr>
          <p:cNvPr id="4" name="Picture 3" descr="DOMA Logo.JPG"/>
          <p:cNvPicPr>
            <a:picLocks noChangeAspect="1"/>
          </p:cNvPicPr>
          <p:nvPr/>
        </p:nvPicPr>
        <p:blipFill>
          <a:blip r:embed="rId3" cstate="print"/>
          <a:stretch>
            <a:fillRect/>
          </a:stretch>
        </p:blipFill>
        <p:spPr>
          <a:xfrm>
            <a:off x="1" y="6172200"/>
            <a:ext cx="2169113" cy="685800"/>
          </a:xfrm>
          <a:prstGeom prst="rect">
            <a:avLst/>
          </a:prstGeom>
        </p:spPr>
      </p:pic>
      <p:sp>
        <p:nvSpPr>
          <p:cNvPr id="5" name="Content Placeholder 4"/>
          <p:cNvSpPr>
            <a:spLocks noGrp="1"/>
          </p:cNvSpPr>
          <p:nvPr>
            <p:ph idx="1"/>
          </p:nvPr>
        </p:nvSpPr>
        <p:spPr/>
        <p:txBody>
          <a:bodyPr>
            <a:normAutofit fontScale="92500" lnSpcReduction="20000"/>
          </a:bodyPr>
          <a:lstStyle/>
          <a:p>
            <a:r>
              <a:rPr lang="en-US" dirty="0"/>
              <a:t>Contacts or interaction between a child and an adult when the child is being used for the sexual stimulation of that adult or another person. </a:t>
            </a:r>
          </a:p>
          <a:p>
            <a:r>
              <a:rPr lang="en-US" dirty="0"/>
              <a:t>Sexual abuse may also be committed by a person under the age of 18 when the person is significantly older than the victim or when the perpetrator is in a position of power and control over the child. </a:t>
            </a:r>
          </a:p>
          <a:p>
            <a:r>
              <a:rPr lang="en-US" dirty="0"/>
              <a:t>As many as 40% of children who are sexually abused are abused by older, or more powerful children.</a:t>
            </a:r>
            <a:r>
              <a:rPr lang="en-US" b="1" baseline="30000" dirty="0"/>
              <a:t>1</a:t>
            </a:r>
            <a:r>
              <a:rPr lang="en-US" dirty="0"/>
              <a:t>                                </a:t>
            </a:r>
          </a:p>
          <a:p>
            <a:pPr marL="82296" indent="0">
              <a:buNone/>
            </a:pPr>
            <a:endParaRPr lang="en-US" dirty="0"/>
          </a:p>
          <a:p>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linds(horizont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linds(horizontal)">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b="1" dirty="0">
                <a:solidFill>
                  <a:schemeClr val="tx1"/>
                </a:solidFill>
              </a:rPr>
              <a:t>DOMA Commitment </a:t>
            </a:r>
          </a:p>
        </p:txBody>
      </p:sp>
      <p:sp>
        <p:nvSpPr>
          <p:cNvPr id="28675" name="Content Placeholder 2"/>
          <p:cNvSpPr>
            <a:spLocks noGrp="1"/>
          </p:cNvSpPr>
          <p:nvPr>
            <p:ph idx="1"/>
          </p:nvPr>
        </p:nvSpPr>
        <p:spPr>
          <a:xfrm>
            <a:off x="1435608" y="1143000"/>
            <a:ext cx="7498080" cy="5105400"/>
          </a:xfrm>
        </p:spPr>
        <p:txBody>
          <a:bodyPr>
            <a:normAutofit fontScale="70000" lnSpcReduction="20000"/>
          </a:bodyPr>
          <a:lstStyle/>
          <a:p>
            <a:pPr>
              <a:buNone/>
            </a:pPr>
            <a:endParaRPr lang="en-US" b="1" dirty="0"/>
          </a:p>
          <a:p>
            <a:pPr>
              <a:buNone/>
            </a:pPr>
            <a:r>
              <a:rPr lang="en-US" sz="4600" dirty="0"/>
              <a:t>As clergy, vestry, staff, and volunteers, we </a:t>
            </a:r>
          </a:p>
          <a:p>
            <a:pPr>
              <a:buNone/>
            </a:pPr>
            <a:r>
              <a:rPr lang="en-US" sz="4600" dirty="0"/>
              <a:t>   are responsible for keeping our youth and children safe. </a:t>
            </a:r>
          </a:p>
          <a:p>
            <a:pPr>
              <a:buNone/>
            </a:pPr>
            <a:r>
              <a:rPr lang="en-US" sz="4600" dirty="0"/>
              <a:t>We will work to better understand abuser characteristics and grooming  behaviors.</a:t>
            </a:r>
          </a:p>
          <a:p>
            <a:pPr>
              <a:buNone/>
            </a:pPr>
            <a:r>
              <a:rPr lang="en-US" sz="4600" dirty="0"/>
              <a:t>We will consistently follow our DOMA policy to keep kids safe and support those entrusted to our care.  </a:t>
            </a:r>
          </a:p>
          <a:p>
            <a:pPr>
              <a:buNone/>
            </a:pPr>
            <a:r>
              <a:rPr lang="en-US" sz="4600" dirty="0"/>
              <a:t>We will report policy violations.   </a:t>
            </a:r>
          </a:p>
          <a:p>
            <a:pPr>
              <a:buNone/>
            </a:pPr>
            <a:r>
              <a:rPr lang="en-US" sz="4600" dirty="0"/>
              <a:t>We are gatekeepers</a:t>
            </a:r>
            <a:r>
              <a:rPr lang="en-US" dirty="0"/>
              <a:t>.</a:t>
            </a:r>
          </a:p>
          <a:p>
            <a:pPr>
              <a:buNone/>
            </a:pPr>
            <a:r>
              <a:rPr lang="en-US" dirty="0"/>
              <a:t> </a:t>
            </a:r>
          </a:p>
          <a:p>
            <a:pPr>
              <a:buFont typeface="Arial" panose="020B0604020202020204" pitchFamily="34" charset="0"/>
              <a:buNone/>
            </a:pPr>
            <a:endParaRPr lang="en-US" sz="3000" baseline="30000" dirty="0"/>
          </a:p>
        </p:txBody>
      </p:sp>
    </p:spTree>
    <p:extLst>
      <p:ext uri="{BB962C8B-B14F-4D97-AF65-F5344CB8AC3E}">
        <p14:creationId xmlns:p14="http://schemas.microsoft.com/office/powerpoint/2010/main" val="14151225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9023" y="381000"/>
            <a:ext cx="3200400" cy="5943600"/>
          </a:xfrm>
        </p:spPr>
        <p:txBody>
          <a:bodyPr rtlCol="0">
            <a:normAutofit fontScale="92500" lnSpcReduction="10000"/>
          </a:bodyPr>
          <a:lstStyle/>
          <a:p>
            <a:pPr algn="ctr" fontAlgn="auto">
              <a:spcAft>
                <a:spcPts val="0"/>
              </a:spcAft>
              <a:buFont typeface="Arial" panose="020B0604020202020204" pitchFamily="34" charset="0"/>
              <a:buNone/>
              <a:defRPr/>
            </a:pPr>
            <a:r>
              <a:rPr lang="en-US" sz="3000" b="1" dirty="0"/>
              <a:t>Non-Touching</a:t>
            </a:r>
          </a:p>
          <a:p>
            <a:pPr algn="ctr" fontAlgn="auto">
              <a:spcAft>
                <a:spcPts val="0"/>
              </a:spcAft>
              <a:buFont typeface="Arial" panose="020B0604020202020204" pitchFamily="34" charset="0"/>
              <a:buNone/>
              <a:defRPr/>
            </a:pPr>
            <a:r>
              <a:rPr lang="en-US" sz="3000" b="1" dirty="0"/>
              <a:t>Sexual Abuse</a:t>
            </a:r>
          </a:p>
          <a:p>
            <a:pPr fontAlgn="auto">
              <a:spcAft>
                <a:spcPts val="0"/>
              </a:spcAft>
              <a:defRPr/>
            </a:pPr>
            <a:r>
              <a:rPr lang="en-US" sz="2800" dirty="0"/>
              <a:t>Explicit</a:t>
            </a:r>
          </a:p>
          <a:p>
            <a:pPr fontAlgn="auto">
              <a:spcAft>
                <a:spcPts val="0"/>
              </a:spcAft>
              <a:buFont typeface="Arial" panose="020B0604020202020204" pitchFamily="34" charset="0"/>
              <a:buNone/>
              <a:defRPr/>
            </a:pPr>
            <a:r>
              <a:rPr lang="en-US" sz="2800" dirty="0"/>
              <a:t>   photography</a:t>
            </a:r>
          </a:p>
          <a:p>
            <a:pPr fontAlgn="auto">
              <a:spcAft>
                <a:spcPts val="0"/>
              </a:spcAft>
              <a:defRPr/>
            </a:pPr>
            <a:r>
              <a:rPr lang="en-US" sz="2800" dirty="0"/>
              <a:t>Verbal sexual</a:t>
            </a:r>
          </a:p>
          <a:p>
            <a:pPr fontAlgn="auto">
              <a:spcAft>
                <a:spcPts val="0"/>
              </a:spcAft>
              <a:buFont typeface="Arial" panose="020B0604020202020204" pitchFamily="34" charset="0"/>
              <a:buNone/>
              <a:defRPr/>
            </a:pPr>
            <a:r>
              <a:rPr lang="en-US" sz="2800" dirty="0"/>
              <a:t>   stimulation</a:t>
            </a:r>
          </a:p>
          <a:p>
            <a:pPr fontAlgn="auto">
              <a:spcAft>
                <a:spcPts val="0"/>
              </a:spcAft>
              <a:defRPr/>
            </a:pPr>
            <a:r>
              <a:rPr lang="en-US" sz="2800" dirty="0"/>
              <a:t>Communicating in a sexual manner by internet, phone calls/texts, etc.</a:t>
            </a:r>
          </a:p>
          <a:p>
            <a:pPr fontAlgn="auto">
              <a:spcAft>
                <a:spcPts val="0"/>
              </a:spcAft>
              <a:defRPr/>
            </a:pPr>
            <a:r>
              <a:rPr lang="en-US" sz="2800" dirty="0"/>
              <a:t>Exhibitionism</a:t>
            </a:r>
          </a:p>
          <a:p>
            <a:pPr fontAlgn="auto">
              <a:spcAft>
                <a:spcPts val="0"/>
              </a:spcAft>
              <a:defRPr/>
            </a:pPr>
            <a:r>
              <a:rPr lang="en-US" sz="2800" dirty="0"/>
              <a:t>Voyeurism</a:t>
            </a:r>
          </a:p>
          <a:p>
            <a:pPr fontAlgn="auto">
              <a:spcAft>
                <a:spcPts val="0"/>
              </a:spcAft>
              <a:defRPr/>
            </a:pPr>
            <a:r>
              <a:rPr lang="en-US" sz="2800" dirty="0"/>
              <a:t>Pornography</a:t>
            </a:r>
          </a:p>
          <a:p>
            <a:pPr fontAlgn="auto">
              <a:spcAft>
                <a:spcPts val="0"/>
              </a:spcAft>
              <a:defRPr/>
            </a:pPr>
            <a:r>
              <a:rPr lang="en-US" sz="2800" dirty="0"/>
              <a:t>Sextortion</a:t>
            </a:r>
          </a:p>
          <a:p>
            <a:pPr fontAlgn="auto">
              <a:spcAft>
                <a:spcPts val="0"/>
              </a:spcAft>
              <a:defRPr/>
            </a:pPr>
            <a:endParaRPr lang="en-US" sz="2800" dirty="0"/>
          </a:p>
        </p:txBody>
      </p:sp>
      <p:sp>
        <p:nvSpPr>
          <p:cNvPr id="4" name="Content Placeholder 2"/>
          <p:cNvSpPr txBox="1">
            <a:spLocks/>
          </p:cNvSpPr>
          <p:nvPr/>
        </p:nvSpPr>
        <p:spPr>
          <a:xfrm>
            <a:off x="5099954" y="381000"/>
            <a:ext cx="3810000" cy="5378970"/>
          </a:xfrm>
          <a:prstGeom prst="rect">
            <a:avLst/>
          </a:prstGeom>
        </p:spPr>
        <p:txBody>
          <a:bodyPr>
            <a:normAutofit fontScale="85000" lnSpcReduction="20000"/>
          </a:bodyPr>
          <a:lstStyle/>
          <a:p>
            <a:pPr marL="342900" indent="-342900" fontAlgn="auto">
              <a:spcBef>
                <a:spcPct val="20000"/>
              </a:spcBef>
              <a:spcAft>
                <a:spcPts val="0"/>
              </a:spcAft>
              <a:defRPr/>
            </a:pPr>
            <a:r>
              <a:rPr lang="en-US" sz="3200" b="1" dirty="0">
                <a:latin typeface="+mn-lt"/>
                <a:cs typeface="+mn-cs"/>
              </a:rPr>
              <a:t>  </a:t>
            </a:r>
            <a:r>
              <a:rPr lang="en-US" sz="3300" b="1" dirty="0">
                <a:latin typeface="+mn-lt"/>
                <a:cs typeface="+mn-cs"/>
              </a:rPr>
              <a:t>Touching</a:t>
            </a:r>
          </a:p>
          <a:p>
            <a:pPr marL="342900" indent="-342900" fontAlgn="auto">
              <a:spcBef>
                <a:spcPct val="20000"/>
              </a:spcBef>
              <a:spcAft>
                <a:spcPts val="0"/>
              </a:spcAft>
              <a:defRPr/>
            </a:pPr>
            <a:r>
              <a:rPr lang="en-US" sz="3300" b="1" dirty="0">
                <a:latin typeface="+mn-lt"/>
                <a:cs typeface="+mn-cs"/>
              </a:rPr>
              <a:t>   Sexual Abuse</a:t>
            </a:r>
          </a:p>
          <a:p>
            <a:pPr marL="457200" indent="-457200" fontAlgn="auto">
              <a:spcBef>
                <a:spcPct val="20000"/>
              </a:spcBef>
              <a:spcAft>
                <a:spcPts val="0"/>
              </a:spcAft>
              <a:buFont typeface="Arial" panose="020B0604020202020204" pitchFamily="34" charset="0"/>
              <a:buChar char="•"/>
              <a:defRPr/>
            </a:pPr>
            <a:r>
              <a:rPr lang="en-US" sz="2800" dirty="0">
                <a:latin typeface="+mn-lt"/>
                <a:cs typeface="+mn-cs"/>
              </a:rPr>
              <a:t>Fondling</a:t>
            </a:r>
          </a:p>
          <a:p>
            <a:pPr marL="342900" indent="-342900" fontAlgn="auto">
              <a:spcBef>
                <a:spcPct val="20000"/>
              </a:spcBef>
              <a:spcAft>
                <a:spcPts val="0"/>
              </a:spcAft>
              <a:buFont typeface="Arial" pitchFamily="34" charset="0"/>
              <a:buChar char="•"/>
              <a:defRPr/>
            </a:pPr>
            <a:r>
              <a:rPr lang="en-US" sz="2800" dirty="0">
                <a:latin typeface="+mn-lt"/>
                <a:cs typeface="+mn-cs"/>
              </a:rPr>
              <a:t>Vaginal, oral, or</a:t>
            </a:r>
          </a:p>
          <a:p>
            <a:pPr marL="342900" indent="-342900" fontAlgn="auto">
              <a:spcBef>
                <a:spcPct val="20000"/>
              </a:spcBef>
              <a:spcAft>
                <a:spcPts val="0"/>
              </a:spcAft>
              <a:defRPr/>
            </a:pPr>
            <a:r>
              <a:rPr lang="en-US" sz="2800" dirty="0">
                <a:latin typeface="+mn-lt"/>
                <a:cs typeface="+mn-cs"/>
              </a:rPr>
              <a:t>    anal intercourse</a:t>
            </a:r>
          </a:p>
          <a:p>
            <a:pPr marL="342900" indent="-342900" fontAlgn="auto">
              <a:spcBef>
                <a:spcPct val="20000"/>
              </a:spcBef>
              <a:spcAft>
                <a:spcPts val="0"/>
              </a:spcAft>
              <a:buFont typeface="Arial" pitchFamily="34" charset="0"/>
              <a:buChar char="•"/>
              <a:defRPr/>
            </a:pPr>
            <a:r>
              <a:rPr lang="en-US" sz="2800" dirty="0">
                <a:latin typeface="+mn-lt"/>
                <a:cs typeface="+mn-cs"/>
              </a:rPr>
              <a:t>Attempting intercourse</a:t>
            </a:r>
          </a:p>
          <a:p>
            <a:pPr marL="342900" indent="-342900" fontAlgn="auto">
              <a:spcBef>
                <a:spcPct val="20000"/>
              </a:spcBef>
              <a:spcAft>
                <a:spcPts val="0"/>
              </a:spcAft>
              <a:buFont typeface="Arial" pitchFamily="34" charset="0"/>
              <a:buChar char="•"/>
              <a:defRPr/>
            </a:pPr>
            <a:r>
              <a:rPr lang="en-US" sz="2800" dirty="0">
                <a:latin typeface="+mn-lt"/>
                <a:cs typeface="+mn-cs"/>
              </a:rPr>
              <a:t>Touching breasts or genitals</a:t>
            </a:r>
          </a:p>
          <a:p>
            <a:pPr marL="342900" indent="-342900" fontAlgn="auto">
              <a:spcBef>
                <a:spcPct val="20000"/>
              </a:spcBef>
              <a:spcAft>
                <a:spcPts val="0"/>
              </a:spcAft>
              <a:buFont typeface="Arial" pitchFamily="34" charset="0"/>
              <a:buChar char="•"/>
              <a:defRPr/>
            </a:pPr>
            <a:r>
              <a:rPr lang="en-US" sz="2800" dirty="0">
                <a:latin typeface="+mn-lt"/>
                <a:cs typeface="+mn-cs"/>
              </a:rPr>
              <a:t>Encouraging or forcing a child to touch another person’s genital area</a:t>
            </a:r>
          </a:p>
          <a:p>
            <a:pPr fontAlgn="auto">
              <a:spcBef>
                <a:spcPct val="20000"/>
              </a:spcBef>
              <a:spcAft>
                <a:spcPts val="0"/>
              </a:spcAft>
              <a:defRPr/>
            </a:pPr>
            <a:endParaRPr lang="en-US" sz="2800" dirty="0">
              <a:latin typeface="+mn-lt"/>
              <a:cs typeface="+mn-cs"/>
            </a:endParaRPr>
          </a:p>
          <a:p>
            <a:pPr fontAlgn="auto">
              <a:spcBef>
                <a:spcPct val="20000"/>
              </a:spcBef>
              <a:spcAft>
                <a:spcPts val="0"/>
              </a:spcAft>
              <a:defRPr/>
            </a:pPr>
            <a:r>
              <a:rPr lang="en-US" sz="2800" dirty="0">
                <a:latin typeface="+mn-lt"/>
                <a:cs typeface="+mn-cs"/>
              </a:rPr>
              <a:t>Child sexual abuse in any form is a crime, punishable by law.</a:t>
            </a:r>
          </a:p>
        </p:txBody>
      </p:sp>
    </p:spTree>
    <p:extLst>
      <p:ext uri="{BB962C8B-B14F-4D97-AF65-F5344CB8AC3E}">
        <p14:creationId xmlns:p14="http://schemas.microsoft.com/office/powerpoint/2010/main" val="65445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04800"/>
            <a:ext cx="7498080" cy="457200"/>
          </a:xfrm>
        </p:spPr>
        <p:txBody>
          <a:bodyPr>
            <a:noAutofit/>
          </a:bodyPr>
          <a:lstStyle/>
          <a:p>
            <a:br>
              <a:rPr lang="en-US" sz="4000" b="1" baseline="30000" dirty="0">
                <a:solidFill>
                  <a:schemeClr val="tx1"/>
                </a:solidFill>
              </a:rPr>
            </a:br>
            <a:r>
              <a:rPr lang="en-US" sz="4000" b="1" baseline="30000" dirty="0">
                <a:solidFill>
                  <a:schemeClr val="tx1"/>
                </a:solidFill>
              </a:rPr>
              <a:t>Child Sexual Abuse FACTS</a:t>
            </a:r>
          </a:p>
        </p:txBody>
      </p:sp>
      <p:sp>
        <p:nvSpPr>
          <p:cNvPr id="3" name="Content Placeholder 2"/>
          <p:cNvSpPr>
            <a:spLocks noGrp="1"/>
          </p:cNvSpPr>
          <p:nvPr>
            <p:ph idx="1"/>
          </p:nvPr>
        </p:nvSpPr>
        <p:spPr>
          <a:xfrm>
            <a:off x="1435608" y="914400"/>
            <a:ext cx="7498080" cy="5334000"/>
          </a:xfrm>
        </p:spPr>
        <p:txBody>
          <a:bodyPr>
            <a:normAutofit fontScale="77500" lnSpcReduction="20000"/>
          </a:bodyPr>
          <a:lstStyle/>
          <a:p>
            <a:r>
              <a:rPr lang="en-US" sz="2400" dirty="0"/>
              <a:t>Sexual abuse occurs among all denominational, socioeconomic, racial and cultural groups throughout the US and the world</a:t>
            </a:r>
            <a:r>
              <a:rPr lang="en-US" sz="2400" b="1" baseline="30000" dirty="0"/>
              <a:t>2</a:t>
            </a:r>
          </a:p>
          <a:p>
            <a:r>
              <a:rPr lang="en-US" sz="2400" dirty="0"/>
              <a:t>Victims range in age from infants up to the age of 18</a:t>
            </a:r>
          </a:p>
          <a:p>
            <a:r>
              <a:rPr lang="en-US" sz="2400" dirty="0"/>
              <a:t>Abuse may consist of a single incident or of many incidents over a long period of time</a:t>
            </a:r>
          </a:p>
          <a:p>
            <a:r>
              <a:rPr lang="en-US" sz="2400" dirty="0"/>
              <a:t>1 out of every 3 to 4 girls will experience some form of sexual abuse before they are 18</a:t>
            </a:r>
          </a:p>
          <a:p>
            <a:r>
              <a:rPr lang="en-US" sz="2400" dirty="0"/>
              <a:t>1 out of every 6 to 8 boys will experience some form of sexual abuse before they are 18.  Boys are less likely to disclose their abuse.</a:t>
            </a:r>
          </a:p>
          <a:p>
            <a:r>
              <a:rPr lang="en-US" sz="2400" dirty="0"/>
              <a:t>Children with disabilities are three times more vulnerable to sexual abuse</a:t>
            </a:r>
            <a:r>
              <a:rPr lang="en-US" sz="2400" b="1" baseline="30000" dirty="0"/>
              <a:t>3</a:t>
            </a:r>
          </a:p>
          <a:p>
            <a:r>
              <a:rPr lang="en-US" sz="2400" dirty="0"/>
              <a:t>Child sexual abuse is one of the most under-reported crimes</a:t>
            </a:r>
          </a:p>
          <a:p>
            <a:r>
              <a:rPr lang="en-US" sz="2400" dirty="0"/>
              <a:t>Sexual abuse is the most prevalent health problem children face</a:t>
            </a:r>
            <a:r>
              <a:rPr lang="en-US" sz="2400" baseline="30000" dirty="0"/>
              <a:t>4</a:t>
            </a:r>
            <a:endParaRPr lang="en-US" sz="2400" dirty="0"/>
          </a:p>
          <a:p>
            <a:r>
              <a:rPr lang="en-US" sz="2400" dirty="0"/>
              <a:t>Young girls who are sexually abused are more likely to develop eating disorders</a:t>
            </a:r>
          </a:p>
          <a:p>
            <a:r>
              <a:rPr lang="en-US" sz="2400" dirty="0"/>
              <a:t>70 – 80% of sexual abuse survivors report excessive drug and alcohol use, depression, and other mental health problems</a:t>
            </a:r>
          </a:p>
          <a:p>
            <a:r>
              <a:rPr lang="en-US" sz="2400" dirty="0"/>
              <a:t>There are 60 million child sexual abuse survivors in the US</a:t>
            </a:r>
            <a:r>
              <a:rPr lang="en-US" sz="2400" b="1" baseline="30000" dirty="0"/>
              <a:t>2</a:t>
            </a:r>
          </a:p>
          <a:p>
            <a:r>
              <a:rPr lang="en-US" sz="2400" dirty="0"/>
              <a:t>1 in 5 are in this room  </a:t>
            </a:r>
          </a:p>
          <a:p>
            <a:endParaRPr lang="en-US" dirty="0"/>
          </a:p>
        </p:txBody>
      </p:sp>
    </p:spTree>
    <p:extLst>
      <p:ext uri="{BB962C8B-B14F-4D97-AF65-F5344CB8AC3E}">
        <p14:creationId xmlns:p14="http://schemas.microsoft.com/office/powerpoint/2010/main" val="33626230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chemeClr val="tx1"/>
                </a:solidFill>
              </a:rPr>
              <a:t>Child Sexual Abuse MYTHS</a:t>
            </a:r>
          </a:p>
        </p:txBody>
      </p:sp>
      <p:sp>
        <p:nvSpPr>
          <p:cNvPr id="8195" name="Content Placeholder 2"/>
          <p:cNvSpPr>
            <a:spLocks noGrp="1"/>
          </p:cNvSpPr>
          <p:nvPr>
            <p:ph idx="1"/>
          </p:nvPr>
        </p:nvSpPr>
        <p:spPr/>
        <p:txBody>
          <a:bodyPr>
            <a:normAutofit lnSpcReduction="10000"/>
          </a:bodyPr>
          <a:lstStyle/>
          <a:p>
            <a:r>
              <a:rPr lang="en-US" dirty="0"/>
              <a:t>Most perpetrators are strangers</a:t>
            </a:r>
          </a:p>
          <a:p>
            <a:r>
              <a:rPr lang="en-US" dirty="0"/>
              <a:t>Only suspicious men in raincoats or “creepy men” sexually abuse children</a:t>
            </a:r>
          </a:p>
          <a:p>
            <a:r>
              <a:rPr lang="en-US" dirty="0"/>
              <a:t>Only girls are molested </a:t>
            </a:r>
          </a:p>
          <a:p>
            <a:r>
              <a:rPr lang="en-US" dirty="0"/>
              <a:t>Only someone without children of their own molests children</a:t>
            </a:r>
          </a:p>
          <a:p>
            <a:r>
              <a:rPr lang="en-US" dirty="0"/>
              <a:t>Only someone from a certain ethnicity or race molests children</a:t>
            </a:r>
          </a:p>
          <a:p>
            <a:r>
              <a:rPr lang="en-US" dirty="0"/>
              <a:t>All child sex offenders are pedophiles</a:t>
            </a:r>
          </a:p>
          <a:p>
            <a:pPr marL="82296" indent="0">
              <a:buNone/>
            </a:pPr>
            <a:endParaRPr lang="en-US" dirty="0"/>
          </a:p>
        </p:txBody>
      </p:sp>
      <p:pic>
        <p:nvPicPr>
          <p:cNvPr id="4" name="Picture 3" descr="DOMA Logo.JPG"/>
          <p:cNvPicPr>
            <a:picLocks noChangeAspect="1"/>
          </p:cNvPicPr>
          <p:nvPr/>
        </p:nvPicPr>
        <p:blipFill>
          <a:blip r:embed="rId2" cstate="print"/>
          <a:stretch>
            <a:fillRect/>
          </a:stretch>
        </p:blipFill>
        <p:spPr>
          <a:xfrm>
            <a:off x="1" y="6172200"/>
            <a:ext cx="2169113" cy="6858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435608" y="274638"/>
            <a:ext cx="7498080" cy="792162"/>
          </a:xfrm>
        </p:spPr>
        <p:txBody>
          <a:bodyPr>
            <a:normAutofit/>
          </a:bodyPr>
          <a:lstStyle/>
          <a:p>
            <a:r>
              <a:rPr lang="en-US" sz="3600" b="1" dirty="0">
                <a:solidFill>
                  <a:schemeClr val="tx1"/>
                </a:solidFill>
              </a:rPr>
              <a:t>Who is the Abuser?</a:t>
            </a:r>
            <a:r>
              <a:rPr lang="en-US" sz="2400" b="1" baseline="30000" dirty="0">
                <a:solidFill>
                  <a:schemeClr val="tx1"/>
                </a:solidFill>
              </a:rPr>
              <a:t>5</a:t>
            </a:r>
          </a:p>
        </p:txBody>
      </p:sp>
      <p:sp>
        <p:nvSpPr>
          <p:cNvPr id="9219" name="Content Placeholder 2"/>
          <p:cNvSpPr>
            <a:spLocks noGrp="1"/>
          </p:cNvSpPr>
          <p:nvPr>
            <p:ph idx="1"/>
          </p:nvPr>
        </p:nvSpPr>
        <p:spPr>
          <a:xfrm>
            <a:off x="1435608" y="1066800"/>
            <a:ext cx="7498080" cy="5181600"/>
          </a:xfrm>
        </p:spPr>
        <p:txBody>
          <a:bodyPr>
            <a:normAutofit fontScale="55000" lnSpcReduction="20000"/>
          </a:bodyPr>
          <a:lstStyle/>
          <a:p>
            <a:r>
              <a:rPr lang="en-US" dirty="0"/>
              <a:t>No visual profile</a:t>
            </a:r>
          </a:p>
          <a:p>
            <a:r>
              <a:rPr lang="en-US" dirty="0"/>
              <a:t>Usually known, liked, and trusted by victim and family</a:t>
            </a:r>
          </a:p>
          <a:p>
            <a:r>
              <a:rPr lang="en-US" dirty="0"/>
              <a:t>Same sex or opposite sex</a:t>
            </a:r>
          </a:p>
          <a:p>
            <a:r>
              <a:rPr lang="en-US" dirty="0"/>
              <a:t>Male or female</a:t>
            </a:r>
          </a:p>
          <a:p>
            <a:r>
              <a:rPr lang="en-US" dirty="0"/>
              <a:t>Young or old</a:t>
            </a:r>
          </a:p>
          <a:p>
            <a:r>
              <a:rPr lang="en-US" dirty="0"/>
              <a:t>Various social, racial and religious backgrounds</a:t>
            </a:r>
          </a:p>
          <a:p>
            <a:r>
              <a:rPr lang="en-US" dirty="0"/>
              <a:t>May be stable, employed, and respected</a:t>
            </a:r>
          </a:p>
          <a:p>
            <a:r>
              <a:rPr lang="en-US" dirty="0"/>
              <a:t>Go out of their way to appear trustworthy and reliable</a:t>
            </a:r>
          </a:p>
          <a:p>
            <a:r>
              <a:rPr lang="en-US" dirty="0"/>
              <a:t>Education and intelligence don’t prevent molesting behaviors</a:t>
            </a:r>
          </a:p>
          <a:p>
            <a:pPr marL="82296" indent="0">
              <a:buNone/>
            </a:pPr>
            <a:r>
              <a:rPr lang="en-US" dirty="0"/>
              <a:t> </a:t>
            </a:r>
          </a:p>
          <a:p>
            <a:pPr marL="82296" indent="0">
              <a:buNone/>
            </a:pPr>
            <a:r>
              <a:rPr lang="en-US" dirty="0"/>
              <a:t>We must widen our thinking about potential perpetrators</a:t>
            </a:r>
            <a:r>
              <a:rPr lang="en-US" b="1" baseline="30000" dirty="0"/>
              <a:t>6</a:t>
            </a:r>
          </a:p>
          <a:p>
            <a:pPr marL="82296" indent="0">
              <a:buNone/>
            </a:pPr>
            <a:endParaRPr lang="en-US" dirty="0"/>
          </a:p>
          <a:p>
            <a:pPr marL="82296" indent="0">
              <a:buNone/>
            </a:pPr>
            <a:r>
              <a:rPr lang="en-US" b="1" dirty="0"/>
              <a:t>Note</a:t>
            </a:r>
            <a:r>
              <a:rPr lang="en-US" dirty="0"/>
              <a:t> that there has been a dramatic increase in child on child abuse</a:t>
            </a:r>
          </a:p>
          <a:p>
            <a:r>
              <a:rPr lang="en-US" dirty="0"/>
              <a:t>Children are victimizing younger children</a:t>
            </a:r>
          </a:p>
          <a:p>
            <a:r>
              <a:rPr lang="en-US" dirty="0"/>
              <a:t>Attributed to a learned behavior from the internet. </a:t>
            </a:r>
          </a:p>
          <a:p>
            <a:r>
              <a:rPr lang="en-US" dirty="0"/>
              <a:t>Recreating viewed images on younger children</a:t>
            </a:r>
          </a:p>
          <a:p>
            <a:pPr>
              <a:buNone/>
            </a:pPr>
            <a:r>
              <a:rPr lang="en-US" dirty="0"/>
              <a:t> </a:t>
            </a:r>
          </a:p>
        </p:txBody>
      </p:sp>
    </p:spTree>
    <p:extLst>
      <p:ext uri="{BB962C8B-B14F-4D97-AF65-F5344CB8AC3E}">
        <p14:creationId xmlns:p14="http://schemas.microsoft.com/office/powerpoint/2010/main" val="24034852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normAutofit fontScale="90000"/>
          </a:bodyPr>
          <a:lstStyle/>
          <a:p>
            <a:r>
              <a:rPr lang="en-US" b="1" dirty="0">
                <a:solidFill>
                  <a:schemeClr val="tx1"/>
                </a:solidFill>
              </a:rPr>
              <a:t>Perpetrators of Sexual Abuse</a:t>
            </a:r>
            <a:endParaRPr lang="en-US" dirty="0">
              <a:solidFill>
                <a:schemeClr val="tx1"/>
              </a:solidFill>
            </a:endParaRPr>
          </a:p>
        </p:txBody>
      </p:sp>
      <p:sp>
        <p:nvSpPr>
          <p:cNvPr id="10243" name="Content Placeholder 2"/>
          <p:cNvSpPr>
            <a:spLocks noGrp="1"/>
          </p:cNvSpPr>
          <p:nvPr>
            <p:ph idx="1"/>
          </p:nvPr>
        </p:nvSpPr>
        <p:spPr/>
        <p:txBody>
          <a:bodyPr>
            <a:normAutofit fontScale="92500" lnSpcReduction="20000"/>
          </a:bodyPr>
          <a:lstStyle/>
          <a:p>
            <a:pPr>
              <a:buFont typeface="Arial" panose="020B0604020202020204" pitchFamily="34" charset="0"/>
              <a:buNone/>
            </a:pPr>
            <a:r>
              <a:rPr lang="en-US" b="1" dirty="0"/>
              <a:t>Preferential Offenders </a:t>
            </a:r>
            <a:r>
              <a:rPr lang="en-US" dirty="0"/>
              <a:t>seek children as the source of their sexual pleasure</a:t>
            </a:r>
          </a:p>
          <a:p>
            <a:pPr>
              <a:buFont typeface="Arial" panose="020B0604020202020204" pitchFamily="34" charset="0"/>
              <a:buNone/>
            </a:pPr>
            <a:endParaRPr lang="en-US" b="1" dirty="0"/>
          </a:p>
          <a:p>
            <a:pPr>
              <a:buFont typeface="Arial" panose="020B0604020202020204" pitchFamily="34" charset="0"/>
              <a:buNone/>
            </a:pPr>
            <a:r>
              <a:rPr lang="en-US" b="1" dirty="0"/>
              <a:t>Situational</a:t>
            </a:r>
            <a:r>
              <a:rPr lang="en-US" dirty="0"/>
              <a:t> </a:t>
            </a:r>
            <a:r>
              <a:rPr lang="en-US" b="1" dirty="0"/>
              <a:t>Offenders</a:t>
            </a:r>
            <a:r>
              <a:rPr lang="en-US" dirty="0"/>
              <a:t> don’t necessarily prefer children as a sexual partner but offend in certain circumstances</a:t>
            </a:r>
          </a:p>
          <a:p>
            <a:pPr>
              <a:buFont typeface="Arial" panose="020B0604020202020204" pitchFamily="34" charset="0"/>
              <a:buNone/>
            </a:pPr>
            <a:endParaRPr lang="en-US" b="1" dirty="0"/>
          </a:p>
          <a:p>
            <a:pPr>
              <a:buFont typeface="Arial" panose="020B0604020202020204" pitchFamily="34" charset="0"/>
              <a:buNone/>
            </a:pPr>
            <a:r>
              <a:rPr lang="en-US" b="1" dirty="0"/>
              <a:t>Sadistic Offenders </a:t>
            </a:r>
            <a:r>
              <a:rPr lang="en-US" dirty="0"/>
              <a:t>prey on any available vulnerable person (child, adult with mental challenge, elderly person, etc.).  Arousal is connected with victim’s pain and suffering.</a:t>
            </a:r>
          </a:p>
        </p:txBody>
      </p:sp>
    </p:spTree>
    <p:extLst>
      <p:ext uri="{BB962C8B-B14F-4D97-AF65-F5344CB8AC3E}">
        <p14:creationId xmlns:p14="http://schemas.microsoft.com/office/powerpoint/2010/main" val="1879564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normAutofit fontScale="90000"/>
          </a:bodyPr>
          <a:lstStyle/>
          <a:p>
            <a:r>
              <a:rPr lang="en-US" b="1" dirty="0">
                <a:solidFill>
                  <a:schemeClr val="tx1"/>
                </a:solidFill>
              </a:rPr>
              <a:t>Most Dangerous to the Church</a:t>
            </a:r>
            <a:br>
              <a:rPr lang="en-US" dirty="0">
                <a:solidFill>
                  <a:schemeClr val="tx1"/>
                </a:solidFill>
              </a:rPr>
            </a:br>
            <a:r>
              <a:rPr lang="en-US" dirty="0">
                <a:solidFill>
                  <a:schemeClr val="tx1"/>
                </a:solidFill>
              </a:rPr>
              <a:t>The Preferential Offender</a:t>
            </a:r>
          </a:p>
        </p:txBody>
      </p:sp>
      <p:sp>
        <p:nvSpPr>
          <p:cNvPr id="3" name="Content Placeholder 2"/>
          <p:cNvSpPr>
            <a:spLocks noGrp="1"/>
          </p:cNvSpPr>
          <p:nvPr>
            <p:ph idx="1"/>
          </p:nvPr>
        </p:nvSpPr>
        <p:spPr/>
        <p:txBody>
          <a:bodyPr rtlCol="0">
            <a:normAutofit fontScale="70000" lnSpcReduction="20000"/>
          </a:bodyPr>
          <a:lstStyle/>
          <a:p>
            <a:pPr fontAlgn="auto">
              <a:spcAft>
                <a:spcPts val="0"/>
              </a:spcAft>
              <a:defRPr/>
            </a:pPr>
            <a:r>
              <a:rPr lang="en-US" dirty="0"/>
              <a:t>Prefers a child as a social, romantic and sexual partner</a:t>
            </a:r>
          </a:p>
          <a:p>
            <a:pPr fontAlgn="auto">
              <a:spcAft>
                <a:spcPts val="0"/>
              </a:spcAft>
              <a:defRPr/>
            </a:pPr>
            <a:r>
              <a:rPr lang="en-US" dirty="0"/>
              <a:t>Specific age and gender preferences</a:t>
            </a:r>
          </a:p>
          <a:p>
            <a:pPr fontAlgn="auto">
              <a:spcAft>
                <a:spcPts val="0"/>
              </a:spcAft>
              <a:defRPr/>
            </a:pPr>
            <a:r>
              <a:rPr lang="en-US" dirty="0"/>
              <a:t>Excessive interest in children</a:t>
            </a:r>
          </a:p>
          <a:p>
            <a:pPr>
              <a:defRPr/>
            </a:pPr>
            <a:r>
              <a:rPr lang="en-US" dirty="0"/>
              <a:t>Skilled at identifying vulnerable children and manipulation</a:t>
            </a:r>
          </a:p>
          <a:p>
            <a:pPr fontAlgn="auto">
              <a:spcAft>
                <a:spcPts val="0"/>
              </a:spcAft>
              <a:defRPr/>
            </a:pPr>
            <a:r>
              <a:rPr lang="en-US" dirty="0"/>
              <a:t>Male, not married, and over 25, limited peer relationships</a:t>
            </a:r>
          </a:p>
          <a:p>
            <a:pPr fontAlgn="auto">
              <a:spcAft>
                <a:spcPts val="0"/>
              </a:spcAft>
              <a:defRPr/>
            </a:pPr>
            <a:r>
              <a:rPr lang="en-US" dirty="0"/>
              <a:t>Fewer preferential offenders than situational offenders</a:t>
            </a:r>
          </a:p>
          <a:p>
            <a:pPr fontAlgn="auto">
              <a:spcAft>
                <a:spcPts val="0"/>
              </a:spcAft>
              <a:defRPr/>
            </a:pPr>
            <a:r>
              <a:rPr lang="en-US" dirty="0"/>
              <a:t>Can molest hundreds of children </a:t>
            </a:r>
          </a:p>
          <a:p>
            <a:pPr fontAlgn="auto">
              <a:spcAft>
                <a:spcPts val="0"/>
              </a:spcAft>
              <a:defRPr/>
            </a:pPr>
            <a:r>
              <a:rPr lang="en-US" dirty="0"/>
              <a:t>Repeated and bold attempts at seduction</a:t>
            </a:r>
          </a:p>
          <a:p>
            <a:pPr>
              <a:defRPr/>
            </a:pPr>
            <a:r>
              <a:rPr lang="en-US" dirty="0"/>
              <a:t>Photography and child pornography are part of the abuse</a:t>
            </a:r>
          </a:p>
          <a:p>
            <a:pPr>
              <a:defRPr/>
            </a:pPr>
            <a:r>
              <a:rPr lang="en-US" dirty="0"/>
              <a:t>May be involved in child sex rings, trafficking or prostitution</a:t>
            </a:r>
          </a:p>
          <a:p>
            <a:pPr fontAlgn="auto">
              <a:spcAft>
                <a:spcPts val="0"/>
              </a:spcAft>
              <a:defRPr/>
            </a:pPr>
            <a:r>
              <a:rPr lang="en-US" dirty="0"/>
              <a:t>Seek jobs, volunteer work, hobbies, etc. to access preferred type of child</a:t>
            </a:r>
          </a:p>
          <a:p>
            <a:pPr fontAlgn="auto">
              <a:spcAft>
                <a:spcPts val="0"/>
              </a:spcAft>
              <a:defRPr/>
            </a:pPr>
            <a:r>
              <a:rPr lang="en-US" dirty="0"/>
              <a:t>May make frequent and abrupt relocations</a:t>
            </a:r>
          </a:p>
        </p:txBody>
      </p:sp>
    </p:spTree>
    <p:extLst>
      <p:ext uri="{BB962C8B-B14F-4D97-AF65-F5344CB8AC3E}">
        <p14:creationId xmlns:p14="http://schemas.microsoft.com/office/powerpoint/2010/main" val="4332233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5411</TotalTime>
  <Words>2170</Words>
  <Application>Microsoft Macintosh PowerPoint</Application>
  <PresentationFormat>On-screen Show (4:3)</PresentationFormat>
  <Paragraphs>303</Paragraphs>
  <Slides>30</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Arial</vt:lpstr>
      <vt:lpstr>Calibri</vt:lpstr>
      <vt:lpstr>Gill Sans MT</vt:lpstr>
      <vt:lpstr>Verdana</vt:lpstr>
      <vt:lpstr>Wingdings</vt:lpstr>
      <vt:lpstr>Wingdings 2</vt:lpstr>
      <vt:lpstr>Solstice</vt:lpstr>
      <vt:lpstr>      PROTECTING GOD’S CHILDREN</vt:lpstr>
      <vt:lpstr> Who needs this training?  Prevention begins with awareness </vt:lpstr>
      <vt:lpstr>Child Sexual Abuse </vt:lpstr>
      <vt:lpstr>PowerPoint Presentation</vt:lpstr>
      <vt:lpstr> Child Sexual Abuse FACTS</vt:lpstr>
      <vt:lpstr>Child Sexual Abuse MYTHS</vt:lpstr>
      <vt:lpstr>Who is the Abuser?5</vt:lpstr>
      <vt:lpstr>Perpetrators of Sexual Abuse</vt:lpstr>
      <vt:lpstr>Most Dangerous to the Church The Preferential Offender</vt:lpstr>
      <vt:lpstr>Society is more willing to accept that a perpetrator is</vt:lpstr>
      <vt:lpstr>     </vt:lpstr>
      <vt:lpstr>Child molesters are skilled at meeting the child’s emotional or physical needs to gain their trust and often “groom” the child with an effective combination of </vt:lpstr>
      <vt:lpstr>Offenders who prefer younger child victims are likely to</vt:lpstr>
      <vt:lpstr>Offenders who prefer older child victims are likely to</vt:lpstr>
      <vt:lpstr>Child molesters need ACCESS &amp; PRIVACY </vt:lpstr>
      <vt:lpstr>Red Flag Warning Signs and Grooming Tricks11</vt:lpstr>
      <vt:lpstr>PowerPoint Presentation</vt:lpstr>
      <vt:lpstr>What keeps children who are being sexually abused from telling?14 </vt:lpstr>
      <vt:lpstr>Children often</vt:lpstr>
      <vt:lpstr>Physical signs of possible abuse15</vt:lpstr>
      <vt:lpstr>Behavioral signs of possible abuse15</vt:lpstr>
      <vt:lpstr>Verbal signs of possible abuse15</vt:lpstr>
      <vt:lpstr>Impact on the Victim</vt:lpstr>
      <vt:lpstr>Factors that Affect the Impact of Sexual Abuse and Healing</vt:lpstr>
      <vt:lpstr> TWO GIFTS  to give all abuse survivors </vt:lpstr>
      <vt:lpstr>Why is the Church Vulnerable?</vt:lpstr>
      <vt:lpstr>PowerPoint Presentation</vt:lpstr>
      <vt:lpstr>In churches where abuse has occurred, there has typically been:</vt:lpstr>
      <vt:lpstr> </vt:lpstr>
      <vt:lpstr>DOMA Commitment </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Kerry Walters</dc:creator>
  <cp:lastModifiedBy>Lindsey Feldman</cp:lastModifiedBy>
  <cp:revision>400</cp:revision>
  <cp:lastPrinted>2021-10-06T18:55:40Z</cp:lastPrinted>
  <dcterms:created xsi:type="dcterms:W3CDTF">2013-09-13T00:16:55Z</dcterms:created>
  <dcterms:modified xsi:type="dcterms:W3CDTF">2021-10-28T15:51:14Z</dcterms:modified>
</cp:coreProperties>
</file>